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88" r:id="rId4"/>
    <p:sldId id="258" r:id="rId5"/>
    <p:sldId id="259" r:id="rId6"/>
    <p:sldId id="274" r:id="rId7"/>
    <p:sldId id="284" r:id="rId8"/>
    <p:sldId id="285" r:id="rId9"/>
    <p:sldId id="287" r:id="rId10"/>
    <p:sldId id="289" r:id="rId11"/>
    <p:sldId id="260" r:id="rId12"/>
    <p:sldId id="290" r:id="rId13"/>
    <p:sldId id="272" r:id="rId14"/>
    <p:sldId id="265" r:id="rId15"/>
    <p:sldId id="270" r:id="rId16"/>
    <p:sldId id="271" r:id="rId17"/>
    <p:sldId id="268" r:id="rId18"/>
    <p:sldId id="269" r:id="rId19"/>
    <p:sldId id="267" r:id="rId20"/>
    <p:sldId id="262" r:id="rId21"/>
    <p:sldId id="273" r:id="rId22"/>
    <p:sldId id="275" r:id="rId23"/>
    <p:sldId id="277" r:id="rId24"/>
    <p:sldId id="279" r:id="rId25"/>
    <p:sldId id="278" r:id="rId26"/>
    <p:sldId id="291" r:id="rId27"/>
    <p:sldId id="27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91" autoAdjust="0"/>
    <p:restoredTop sz="94660"/>
  </p:normalViewPr>
  <p:slideViewPr>
    <p:cSldViewPr snapToGrid="0">
      <p:cViewPr>
        <p:scale>
          <a:sx n="66" d="100"/>
          <a:sy n="66" d="100"/>
        </p:scale>
        <p:origin x="52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3DEE6-140B-4473-8135-4FC0D3CF4E1F}" type="datetimeFigureOut">
              <a:rPr lang="tr-TR" smtClean="0"/>
              <a:t>14.04.2021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DD726-CC8B-406B-9F99-6A17DBC529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172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3DEE6-140B-4473-8135-4FC0D3CF4E1F}" type="datetimeFigureOut">
              <a:rPr lang="tr-TR" smtClean="0"/>
              <a:t>14.04.2021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DD726-CC8B-406B-9F99-6A17DBC529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3520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3DEE6-140B-4473-8135-4FC0D3CF4E1F}" type="datetimeFigureOut">
              <a:rPr lang="tr-TR" smtClean="0"/>
              <a:t>14.04.2021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DD726-CC8B-406B-9F99-6A17DBC529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0074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3DEE6-140B-4473-8135-4FC0D3CF4E1F}" type="datetimeFigureOut">
              <a:rPr lang="tr-TR" smtClean="0"/>
              <a:t>14.04.2021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DD726-CC8B-406B-9F99-6A17DBC52930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99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3DEE6-140B-4473-8135-4FC0D3CF4E1F}" type="datetimeFigureOut">
              <a:rPr lang="tr-TR" smtClean="0"/>
              <a:t>14.04.2021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DD726-CC8B-406B-9F99-6A17DBC529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5897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3DEE6-140B-4473-8135-4FC0D3CF4E1F}" type="datetimeFigureOut">
              <a:rPr lang="tr-TR" smtClean="0"/>
              <a:t>14.04.2021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DD726-CC8B-406B-9F99-6A17DBC529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9584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3DEE6-140B-4473-8135-4FC0D3CF4E1F}" type="datetimeFigureOut">
              <a:rPr lang="tr-TR" smtClean="0"/>
              <a:t>14.04.2021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DD726-CC8B-406B-9F99-6A17DBC529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6827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3DEE6-140B-4473-8135-4FC0D3CF4E1F}" type="datetimeFigureOut">
              <a:rPr lang="tr-TR" smtClean="0"/>
              <a:t>14.04.2021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DD726-CC8B-406B-9F99-6A17DBC529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0681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3DEE6-140B-4473-8135-4FC0D3CF4E1F}" type="datetimeFigureOut">
              <a:rPr lang="tr-TR" smtClean="0"/>
              <a:t>14.04.2021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DD726-CC8B-406B-9F99-6A17DBC529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889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3DEE6-140B-4473-8135-4FC0D3CF4E1F}" type="datetimeFigureOut">
              <a:rPr lang="tr-TR" smtClean="0"/>
              <a:t>14.04.2021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DD726-CC8B-406B-9F99-6A17DBC529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4744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3DEE6-140B-4473-8135-4FC0D3CF4E1F}" type="datetimeFigureOut">
              <a:rPr lang="tr-TR" smtClean="0"/>
              <a:t>14.04.2021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DD726-CC8B-406B-9F99-6A17DBC529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49843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3DEE6-140B-4473-8135-4FC0D3CF4E1F}" type="datetimeFigureOut">
              <a:rPr lang="tr-TR" smtClean="0"/>
              <a:t>14.04.2021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DD726-CC8B-406B-9F99-6A17DBC529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6017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3DEE6-140B-4473-8135-4FC0D3CF4E1F}" type="datetimeFigureOut">
              <a:rPr lang="tr-TR" smtClean="0"/>
              <a:t>14.04.2021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DD726-CC8B-406B-9F99-6A17DBC529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0876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3DEE6-140B-4473-8135-4FC0D3CF4E1F}" type="datetimeFigureOut">
              <a:rPr lang="tr-TR" smtClean="0"/>
              <a:t>14.04.2021</a:t>
            </a:fld>
            <a:endParaRPr lang="tr-T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DD726-CC8B-406B-9F99-6A17DBC529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1035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3DEE6-140B-4473-8135-4FC0D3CF4E1F}" type="datetimeFigureOut">
              <a:rPr lang="tr-TR" smtClean="0"/>
              <a:t>14.04.2021</a:t>
            </a:fld>
            <a:endParaRPr lang="tr-T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DD726-CC8B-406B-9F99-6A17DBC529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2820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3DEE6-140B-4473-8135-4FC0D3CF4E1F}" type="datetimeFigureOut">
              <a:rPr lang="tr-TR" smtClean="0"/>
              <a:t>14.04.2021</a:t>
            </a:fld>
            <a:endParaRPr lang="tr-T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DD726-CC8B-406B-9F99-6A17DBC529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851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3DEE6-140B-4473-8135-4FC0D3CF4E1F}" type="datetimeFigureOut">
              <a:rPr lang="tr-TR" smtClean="0"/>
              <a:t>14.04.2021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DD726-CC8B-406B-9F99-6A17DBC529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6398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03DEE6-140B-4473-8135-4FC0D3CF4E1F}" type="datetimeFigureOut">
              <a:rPr lang="tr-TR" smtClean="0"/>
              <a:t>14.04.2021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DD726-CC8B-406B-9F99-6A17DBC529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77772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CABE-D616-40DF-B462-604A74824A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Kütüphane Otomasyonu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ED270-FC62-41AD-A9BF-DC8966130F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Ekip üyeleri: </a:t>
            </a:r>
            <a:r>
              <a:rPr lang="tr-TR" dirty="0" err="1"/>
              <a:t>OSMAn</a:t>
            </a:r>
            <a:r>
              <a:rPr lang="tr-TR" dirty="0"/>
              <a:t> tahir kuzu, Ahmet telli, </a:t>
            </a:r>
            <a:r>
              <a:rPr lang="tr-TR" dirty="0" err="1"/>
              <a:t>enes</a:t>
            </a:r>
            <a:r>
              <a:rPr lang="tr-TR" dirty="0"/>
              <a:t> şahin, </a:t>
            </a:r>
            <a:r>
              <a:rPr lang="tr-TR" dirty="0" err="1"/>
              <a:t>adnan</a:t>
            </a:r>
            <a:r>
              <a:rPr lang="tr-TR" dirty="0"/>
              <a:t> gökmen, asrın aydın</a:t>
            </a:r>
          </a:p>
        </p:txBody>
      </p:sp>
    </p:spTree>
    <p:extLst>
      <p:ext uri="{BB962C8B-B14F-4D97-AF65-F5344CB8AC3E}">
        <p14:creationId xmlns:p14="http://schemas.microsoft.com/office/powerpoint/2010/main" val="249055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32998D-A914-4C30-95AB-26330E766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02" y="1146628"/>
            <a:ext cx="9787469" cy="53267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548836-CC1B-48CB-860A-131991137FE1}"/>
              </a:ext>
            </a:extLst>
          </p:cNvPr>
          <p:cNvSpPr txBox="1"/>
          <p:nvPr/>
        </p:nvSpPr>
        <p:spPr>
          <a:xfrm>
            <a:off x="1001487" y="290286"/>
            <a:ext cx="64298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00" dirty="0" err="1"/>
              <a:t>Normalizasyon</a:t>
            </a:r>
            <a:r>
              <a:rPr lang="tr-TR" sz="2600" dirty="0"/>
              <a:t> Sonrası Oluşan Tablolar</a:t>
            </a:r>
          </a:p>
        </p:txBody>
      </p:sp>
    </p:spTree>
    <p:extLst>
      <p:ext uri="{BB962C8B-B14F-4D97-AF65-F5344CB8AC3E}">
        <p14:creationId xmlns:p14="http://schemas.microsoft.com/office/powerpoint/2010/main" val="3079681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A1636-FDB3-44D7-BC47-FA556F6B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Normalizasyon</a:t>
            </a:r>
            <a:r>
              <a:rPr lang="tr-TR" dirty="0"/>
              <a:t> Sonrası Varlıklar ve </a:t>
            </a:r>
            <a:r>
              <a:rPr lang="tr-TR" dirty="0" err="1"/>
              <a:t>Nitelikteri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D7D02-7E65-4447-AAA2-7C88E013D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/>
              <a:t>Kütüphane</a:t>
            </a:r>
          </a:p>
          <a:p>
            <a:pPr marL="0" indent="0">
              <a:buNone/>
            </a:pPr>
            <a:r>
              <a:rPr lang="tr-TR" dirty="0"/>
              <a:t>-</a:t>
            </a:r>
            <a:r>
              <a:rPr lang="tr-TR" dirty="0" err="1"/>
              <a:t>kutuphane_id</a:t>
            </a:r>
            <a:r>
              <a:rPr lang="tr-TR" dirty="0"/>
              <a:t>, </a:t>
            </a:r>
            <a:r>
              <a:rPr lang="tr-TR" dirty="0" err="1"/>
              <a:t>kutuphaneAd</a:t>
            </a:r>
            <a:r>
              <a:rPr lang="tr-TR" dirty="0"/>
              <a:t>, </a:t>
            </a:r>
            <a:r>
              <a:rPr lang="tr-TR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adres_id</a:t>
            </a:r>
            <a:r>
              <a:rPr lang="tr-T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</a:t>
            </a:r>
            <a:r>
              <a:rPr lang="tr-TR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fk</a:t>
            </a:r>
            <a:r>
              <a:rPr lang="tr-T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)</a:t>
            </a:r>
          </a:p>
          <a:p>
            <a:r>
              <a:rPr lang="tr-TR" dirty="0"/>
              <a:t>Kitaplar</a:t>
            </a:r>
          </a:p>
          <a:p>
            <a:pPr marL="0" indent="0">
              <a:buNone/>
            </a:pPr>
            <a:r>
              <a:rPr lang="tr-TR" dirty="0"/>
              <a:t>-ISBN, </a:t>
            </a:r>
            <a:r>
              <a:rPr lang="tr-TR" dirty="0" err="1"/>
              <a:t>kitapAdi</a:t>
            </a:r>
            <a:r>
              <a:rPr lang="tr-TR" dirty="0"/>
              <a:t>, </a:t>
            </a:r>
            <a:r>
              <a:rPr lang="tr-TR" dirty="0">
                <a:solidFill>
                  <a:srgbClr val="FFC000"/>
                </a:solidFill>
              </a:rPr>
              <a:t>Yayın bilgileri</a:t>
            </a:r>
            <a:r>
              <a:rPr lang="tr-TR" dirty="0"/>
              <a:t>(</a:t>
            </a:r>
            <a:r>
              <a:rPr lang="tr-TR" dirty="0" err="1"/>
              <a:t>yayinEvi</a:t>
            </a:r>
            <a:r>
              <a:rPr lang="tr-TR" dirty="0"/>
              <a:t>, </a:t>
            </a:r>
            <a:r>
              <a:rPr lang="tr-TR" dirty="0" err="1"/>
              <a:t>basimTarihi</a:t>
            </a:r>
            <a:r>
              <a:rPr lang="tr-TR" dirty="0"/>
              <a:t>)</a:t>
            </a:r>
          </a:p>
          <a:p>
            <a:r>
              <a:rPr lang="tr-TR" dirty="0"/>
              <a:t>Üyeler</a:t>
            </a:r>
          </a:p>
          <a:p>
            <a:pPr marL="0" indent="0">
              <a:buNone/>
            </a:pPr>
            <a:r>
              <a:rPr lang="tr-TR" dirty="0"/>
              <a:t>- </a:t>
            </a:r>
            <a:r>
              <a:rPr lang="tr-TR" dirty="0" err="1"/>
              <a:t>uye_id</a:t>
            </a:r>
            <a:r>
              <a:rPr lang="tr-TR" dirty="0"/>
              <a:t>, </a:t>
            </a:r>
            <a:r>
              <a:rPr lang="tr-TR" dirty="0" err="1">
                <a:solidFill>
                  <a:srgbClr val="FFC000"/>
                </a:solidFill>
              </a:rPr>
              <a:t>uyeAdSoyad</a:t>
            </a:r>
            <a:r>
              <a:rPr lang="tr-TR" dirty="0"/>
              <a:t>(</a:t>
            </a:r>
            <a:r>
              <a:rPr lang="tr-TR" dirty="0" err="1"/>
              <a:t>uyeAd</a:t>
            </a:r>
            <a:r>
              <a:rPr lang="tr-TR" dirty="0"/>
              <a:t>, </a:t>
            </a:r>
            <a:r>
              <a:rPr lang="tr-TR" dirty="0" err="1"/>
              <a:t>uyeSoyad</a:t>
            </a:r>
            <a:r>
              <a:rPr lang="tr-TR" dirty="0"/>
              <a:t>), </a:t>
            </a:r>
            <a:r>
              <a:rPr lang="tr-TR" dirty="0" err="1"/>
              <a:t>telefonNo</a:t>
            </a:r>
            <a:r>
              <a:rPr lang="tr-TR" dirty="0"/>
              <a:t>, </a:t>
            </a:r>
            <a:r>
              <a:rPr lang="tr-TR" dirty="0" err="1"/>
              <a:t>ePosta</a:t>
            </a:r>
            <a:r>
              <a:rPr lang="tr-TR" dirty="0"/>
              <a:t>, </a:t>
            </a:r>
            <a:r>
              <a:rPr lang="tr-TR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adres_id</a:t>
            </a:r>
            <a:r>
              <a:rPr lang="tr-T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</a:t>
            </a:r>
            <a:r>
              <a:rPr lang="tr-TR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fk</a:t>
            </a:r>
            <a:r>
              <a:rPr lang="tr-T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)</a:t>
            </a:r>
          </a:p>
          <a:p>
            <a:r>
              <a:rPr lang="tr-TR" dirty="0"/>
              <a:t>Yazarlar</a:t>
            </a:r>
          </a:p>
          <a:p>
            <a:pPr marL="0" indent="0">
              <a:buNone/>
            </a:pPr>
            <a:r>
              <a:rPr lang="tr-TR" dirty="0"/>
              <a:t>- </a:t>
            </a:r>
            <a:r>
              <a:rPr lang="tr-TR" dirty="0" err="1"/>
              <a:t>yazar_id</a:t>
            </a:r>
            <a:r>
              <a:rPr lang="tr-TR" dirty="0"/>
              <a:t>, </a:t>
            </a:r>
            <a:r>
              <a:rPr lang="tr-TR" dirty="0" err="1">
                <a:solidFill>
                  <a:srgbClr val="FFC000"/>
                </a:solidFill>
              </a:rPr>
              <a:t>yazarAdSoyad</a:t>
            </a:r>
            <a:r>
              <a:rPr lang="tr-TR" dirty="0"/>
              <a:t>(</a:t>
            </a:r>
            <a:r>
              <a:rPr lang="tr-TR" dirty="0" err="1"/>
              <a:t>yazarAd</a:t>
            </a:r>
            <a:r>
              <a:rPr lang="tr-TR" dirty="0"/>
              <a:t>, </a:t>
            </a:r>
            <a:r>
              <a:rPr lang="tr-TR" dirty="0" err="1"/>
              <a:t>yazarSoyad</a:t>
            </a:r>
            <a:r>
              <a:rPr lang="tr-TR" dirty="0"/>
              <a:t>)</a:t>
            </a:r>
            <a:endParaRPr lang="tr-TR" dirty="0">
              <a:solidFill>
                <a:srgbClr val="FFC000"/>
              </a:solidFill>
            </a:endParaRPr>
          </a:p>
          <a:p>
            <a:r>
              <a:rPr lang="tr-TR" dirty="0"/>
              <a:t>Kategoriler</a:t>
            </a:r>
          </a:p>
          <a:p>
            <a:pPr marL="0" indent="0">
              <a:buNone/>
            </a:pPr>
            <a:r>
              <a:rPr lang="tr-TR" dirty="0"/>
              <a:t>- </a:t>
            </a:r>
            <a:r>
              <a:rPr lang="tr-TR" dirty="0" err="1"/>
              <a:t>kategori_id</a:t>
            </a:r>
            <a:r>
              <a:rPr lang="tr-TR" dirty="0"/>
              <a:t>, </a:t>
            </a:r>
            <a:r>
              <a:rPr lang="tr-TR" dirty="0" err="1"/>
              <a:t>kategoriAdi</a:t>
            </a:r>
            <a:endParaRPr lang="tr-TR" dirty="0"/>
          </a:p>
          <a:p>
            <a:r>
              <a:rPr lang="tr-TR" dirty="0"/>
              <a:t>Adresler</a:t>
            </a:r>
          </a:p>
          <a:p>
            <a:pPr marL="0" indent="0">
              <a:buNone/>
            </a:pPr>
            <a:r>
              <a:rPr lang="tr-TR" dirty="0"/>
              <a:t>- </a:t>
            </a:r>
            <a:r>
              <a:rPr lang="tr-TR" dirty="0" err="1"/>
              <a:t>adres_id</a:t>
            </a:r>
            <a:r>
              <a:rPr lang="tr-TR" dirty="0"/>
              <a:t>, </a:t>
            </a:r>
            <a:r>
              <a:rPr lang="tr-TR" dirty="0" err="1">
                <a:solidFill>
                  <a:srgbClr val="FFC000"/>
                </a:solidFill>
              </a:rPr>
              <a:t>adresBilgileri</a:t>
            </a:r>
            <a:r>
              <a:rPr lang="tr-TR" dirty="0"/>
              <a:t>(mahalle, cadde, sokak, </a:t>
            </a:r>
            <a:r>
              <a:rPr lang="tr-TR" dirty="0" err="1"/>
              <a:t>binaNo</a:t>
            </a:r>
            <a:r>
              <a:rPr lang="tr-TR" dirty="0"/>
              <a:t>, </a:t>
            </a:r>
            <a:r>
              <a:rPr lang="tr-TR" dirty="0" err="1"/>
              <a:t>postaKodu</a:t>
            </a:r>
            <a:r>
              <a:rPr lang="tr-TR" dirty="0"/>
              <a:t>, ilce, il)</a:t>
            </a:r>
          </a:p>
        </p:txBody>
      </p:sp>
    </p:spTree>
    <p:extLst>
      <p:ext uri="{BB962C8B-B14F-4D97-AF65-F5344CB8AC3E}">
        <p14:creationId xmlns:p14="http://schemas.microsoft.com/office/powerpoint/2010/main" val="3887014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3C420-6988-4D17-A5FF-DE8ABA610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Normalizasyon</a:t>
            </a:r>
            <a:r>
              <a:rPr lang="tr-TR" dirty="0"/>
              <a:t> Sonrası İlişkiler ve Nitelikleri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82D0A-55BD-4EE0-994F-9701E7759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Emanet</a:t>
            </a:r>
          </a:p>
          <a:p>
            <a:pPr marL="0" indent="0">
              <a:buNone/>
            </a:pPr>
            <a:r>
              <a:rPr lang="tr-TR" dirty="0"/>
              <a:t>- </a:t>
            </a:r>
            <a:r>
              <a:rPr lang="tr-TR" dirty="0" err="1"/>
              <a:t>emanet_id</a:t>
            </a:r>
            <a:r>
              <a:rPr lang="tr-TR" dirty="0"/>
              <a:t>(PK), </a:t>
            </a:r>
            <a:r>
              <a:rPr lang="tr-TR" dirty="0" err="1"/>
              <a:t>emanetTarihi</a:t>
            </a:r>
            <a:r>
              <a:rPr lang="tr-TR" dirty="0"/>
              <a:t>, </a:t>
            </a:r>
            <a:r>
              <a:rPr lang="tr-TR" dirty="0" err="1"/>
              <a:t>teslimTarihi</a:t>
            </a:r>
            <a:r>
              <a:rPr lang="tr-TR" dirty="0"/>
              <a:t>, </a:t>
            </a:r>
            <a:r>
              <a:rPr lang="tr-TR" dirty="0" err="1"/>
              <a:t>uye_id</a:t>
            </a:r>
            <a:r>
              <a:rPr lang="tr-TR" dirty="0"/>
              <a:t>(FK), </a:t>
            </a:r>
            <a:r>
              <a:rPr lang="tr-TR" dirty="0" err="1"/>
              <a:t>ISBN_id</a:t>
            </a:r>
            <a:r>
              <a:rPr lang="tr-TR" dirty="0"/>
              <a:t>(FK), </a:t>
            </a:r>
            <a:r>
              <a:rPr lang="tr-TR" dirty="0" err="1"/>
              <a:t>kutuphane_id</a:t>
            </a:r>
            <a:r>
              <a:rPr lang="tr-TR" dirty="0"/>
              <a:t>(FK)(üçlü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many</a:t>
            </a:r>
            <a:r>
              <a:rPr lang="tr-TR" dirty="0"/>
              <a:t> ilişkisi)</a:t>
            </a:r>
          </a:p>
          <a:p>
            <a:r>
              <a:rPr lang="tr-TR" dirty="0"/>
              <a:t>Kitap-Kategori İlişkisi(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many</a:t>
            </a:r>
            <a:r>
              <a:rPr lang="tr-TR" dirty="0"/>
              <a:t> ilişkisi)</a:t>
            </a:r>
          </a:p>
          <a:p>
            <a:pPr marL="0" indent="0">
              <a:buNone/>
            </a:pPr>
            <a:r>
              <a:rPr lang="tr-TR" dirty="0"/>
              <a:t>-  ISBN(FK), </a:t>
            </a:r>
            <a:r>
              <a:rPr lang="tr-TR" dirty="0" err="1"/>
              <a:t>kategori_id</a:t>
            </a:r>
            <a:r>
              <a:rPr lang="tr-TR" dirty="0"/>
              <a:t>(FK)</a:t>
            </a:r>
          </a:p>
          <a:p>
            <a:r>
              <a:rPr lang="tr-TR" dirty="0"/>
              <a:t>Kitap-Yazar İlişkisi(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many</a:t>
            </a:r>
            <a:r>
              <a:rPr lang="tr-TR" dirty="0"/>
              <a:t> ilişkisi)</a:t>
            </a:r>
          </a:p>
          <a:p>
            <a:pPr marL="0" indent="0">
              <a:buNone/>
            </a:pPr>
            <a:r>
              <a:rPr lang="tr-TR" dirty="0"/>
              <a:t>-  ISBN(FK), </a:t>
            </a:r>
            <a:r>
              <a:rPr lang="tr-TR" dirty="0" err="1"/>
              <a:t>yazar_id</a:t>
            </a:r>
            <a:r>
              <a:rPr lang="tr-TR" dirty="0"/>
              <a:t>(FK)</a:t>
            </a:r>
          </a:p>
          <a:p>
            <a:r>
              <a:rPr lang="tr-TR" dirty="0"/>
              <a:t>Kitap-Kütüphane Tablosu(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many</a:t>
            </a:r>
            <a:r>
              <a:rPr lang="tr-TR" dirty="0"/>
              <a:t>)</a:t>
            </a:r>
          </a:p>
          <a:p>
            <a:pPr marL="0" indent="0">
              <a:buNone/>
            </a:pPr>
            <a:r>
              <a:rPr lang="tr-TR" dirty="0"/>
              <a:t>- ISBN(FK), </a:t>
            </a:r>
            <a:r>
              <a:rPr lang="tr-TR" dirty="0" err="1"/>
              <a:t>kütüphane_id</a:t>
            </a:r>
            <a:r>
              <a:rPr lang="tr-TR" dirty="0"/>
              <a:t>(FK), miktar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31843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3590-8D44-4355-8F3C-945294FB0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324885"/>
            <a:ext cx="9404723" cy="1400530"/>
          </a:xfrm>
        </p:spPr>
        <p:txBody>
          <a:bodyPr/>
          <a:lstStyle/>
          <a:p>
            <a:r>
              <a:rPr lang="tr-TR" dirty="0"/>
              <a:t>Varlıklar Arası İlişkiler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F5FE778-DC42-41E7-93D9-9ED00C939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43" y="1025150"/>
            <a:ext cx="8635999" cy="569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332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72DC86D-5950-4B89-AF44-FFE438CE1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7252" y="2531165"/>
            <a:ext cx="7712766" cy="3725172"/>
          </a:xfrm>
        </p:spPr>
        <p:txBody>
          <a:bodyPr/>
          <a:lstStyle/>
          <a:p>
            <a:r>
              <a:rPr lang="tr-TR" dirty="0"/>
              <a:t>Üye Tablosu</a:t>
            </a:r>
          </a:p>
          <a:p>
            <a:pPr marL="0" indent="0">
              <a:buNone/>
            </a:pPr>
            <a:r>
              <a:rPr lang="tr-TR" dirty="0"/>
              <a:t>- </a:t>
            </a:r>
            <a:r>
              <a:rPr lang="tr-TR" u="sng" dirty="0" err="1"/>
              <a:t>uye_id</a:t>
            </a:r>
            <a:r>
              <a:rPr lang="tr-TR" u="sng" dirty="0"/>
              <a:t>(PK,UQ), </a:t>
            </a:r>
            <a:r>
              <a:rPr lang="tr-TR" dirty="0" err="1"/>
              <a:t>uyeAd</a:t>
            </a:r>
            <a:r>
              <a:rPr lang="tr-TR" dirty="0"/>
              <a:t>, </a:t>
            </a:r>
            <a:r>
              <a:rPr lang="tr-TR" dirty="0" err="1"/>
              <a:t>uyeSoyad</a:t>
            </a:r>
            <a:r>
              <a:rPr lang="tr-TR" dirty="0"/>
              <a:t>, </a:t>
            </a:r>
            <a:r>
              <a:rPr lang="tr-TR" dirty="0" err="1"/>
              <a:t>telefonNo</a:t>
            </a:r>
            <a:r>
              <a:rPr lang="tr-TR" dirty="0"/>
              <a:t>, </a:t>
            </a:r>
            <a:r>
              <a:rPr lang="tr-TR" dirty="0" err="1"/>
              <a:t>ePosta</a:t>
            </a:r>
            <a:r>
              <a:rPr lang="tr-TR" dirty="0"/>
              <a:t>, </a:t>
            </a:r>
            <a:r>
              <a:rPr lang="tr-TR" u="sng" dirty="0" err="1"/>
              <a:t>adres_id</a:t>
            </a:r>
            <a:r>
              <a:rPr lang="tr-TR" u="sng" dirty="0"/>
              <a:t>(FK</a:t>
            </a:r>
            <a:r>
              <a:rPr lang="tr-TR" dirty="0"/>
              <a:t>)</a:t>
            </a:r>
          </a:p>
          <a:p>
            <a:r>
              <a:rPr lang="tr-TR" dirty="0"/>
              <a:t>Adres Tablosu</a:t>
            </a:r>
          </a:p>
          <a:p>
            <a:pPr marL="0" indent="0">
              <a:buNone/>
            </a:pPr>
            <a:r>
              <a:rPr lang="tr-TR" dirty="0"/>
              <a:t>- </a:t>
            </a:r>
            <a:r>
              <a:rPr lang="tr-TR" u="sng" dirty="0" err="1"/>
              <a:t>adres_id</a:t>
            </a:r>
            <a:r>
              <a:rPr lang="tr-TR" u="sng" dirty="0"/>
              <a:t>(PK,AI)</a:t>
            </a:r>
            <a:r>
              <a:rPr lang="tr-TR" dirty="0"/>
              <a:t>, mahalle, cadde, </a:t>
            </a:r>
            <a:r>
              <a:rPr lang="tr-TR" dirty="0" err="1"/>
              <a:t>binaNo</a:t>
            </a:r>
            <a:r>
              <a:rPr lang="tr-TR" dirty="0"/>
              <a:t>, </a:t>
            </a:r>
            <a:r>
              <a:rPr lang="tr-TR" dirty="0" err="1"/>
              <a:t>postaKodu</a:t>
            </a:r>
            <a:r>
              <a:rPr lang="tr-TR" dirty="0"/>
              <a:t>, ilce, il</a:t>
            </a:r>
          </a:p>
          <a:p>
            <a:endParaRPr lang="tr-T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CC732E-006A-42F0-A411-16A72295B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810314"/>
            <a:ext cx="8729801" cy="125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85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72DC86D-5950-4B89-AF44-FFE438CE1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7252" y="2531165"/>
            <a:ext cx="7712766" cy="3725172"/>
          </a:xfrm>
        </p:spPr>
        <p:txBody>
          <a:bodyPr/>
          <a:lstStyle/>
          <a:p>
            <a:r>
              <a:rPr lang="tr-TR" dirty="0"/>
              <a:t>Kütüphane Tablosu</a:t>
            </a:r>
          </a:p>
          <a:p>
            <a:pPr marL="0" indent="0">
              <a:buNone/>
            </a:pPr>
            <a:r>
              <a:rPr lang="tr-TR" dirty="0"/>
              <a:t>-</a:t>
            </a:r>
            <a:r>
              <a:rPr lang="tr-TR" u="sng" dirty="0" err="1"/>
              <a:t>kutuphane_id</a:t>
            </a:r>
            <a:r>
              <a:rPr lang="tr-TR" u="sng" dirty="0"/>
              <a:t>(PK,AI)</a:t>
            </a:r>
            <a:r>
              <a:rPr lang="tr-TR" dirty="0"/>
              <a:t>, </a:t>
            </a:r>
            <a:r>
              <a:rPr lang="tr-TR" dirty="0" err="1"/>
              <a:t>kutuphaneAd</a:t>
            </a:r>
            <a:r>
              <a:rPr lang="tr-TR" dirty="0"/>
              <a:t>, </a:t>
            </a:r>
            <a:r>
              <a:rPr lang="tr-TR" u="sng" dirty="0" err="1"/>
              <a:t>adres_id</a:t>
            </a:r>
            <a:r>
              <a:rPr lang="tr-TR" u="sng" dirty="0"/>
              <a:t>(FK)</a:t>
            </a:r>
            <a:endParaRPr lang="tr-TR" dirty="0"/>
          </a:p>
          <a:p>
            <a:r>
              <a:rPr lang="tr-TR" dirty="0"/>
              <a:t>Adres Tablosu</a:t>
            </a:r>
          </a:p>
          <a:p>
            <a:pPr marL="0" indent="0">
              <a:buNone/>
            </a:pPr>
            <a:r>
              <a:rPr lang="tr-TR" dirty="0"/>
              <a:t>- </a:t>
            </a:r>
            <a:r>
              <a:rPr lang="tr-TR" u="sng" dirty="0" err="1"/>
              <a:t>adres_id</a:t>
            </a:r>
            <a:r>
              <a:rPr lang="tr-TR" u="sng" dirty="0"/>
              <a:t>(PK,AI)</a:t>
            </a:r>
            <a:r>
              <a:rPr lang="tr-TR" dirty="0"/>
              <a:t>, mahalle, cadde, </a:t>
            </a:r>
            <a:r>
              <a:rPr lang="tr-TR" dirty="0" err="1"/>
              <a:t>binaNo</a:t>
            </a:r>
            <a:r>
              <a:rPr lang="tr-TR" dirty="0"/>
              <a:t>, </a:t>
            </a:r>
            <a:r>
              <a:rPr lang="tr-TR" dirty="0" err="1"/>
              <a:t>postaKodu</a:t>
            </a:r>
            <a:r>
              <a:rPr lang="tr-TR" dirty="0"/>
              <a:t>, ilce, il</a:t>
            </a:r>
          </a:p>
          <a:p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C9A48-6B5F-4BEE-9EDB-2BDE84E27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11" y="907635"/>
            <a:ext cx="8789720" cy="115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64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72DC86D-5950-4B89-AF44-FFE438CE1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7252" y="3255961"/>
            <a:ext cx="7712766" cy="3000376"/>
          </a:xfrm>
        </p:spPr>
        <p:txBody>
          <a:bodyPr>
            <a:normAutofit fontScale="92500" lnSpcReduction="20000"/>
          </a:bodyPr>
          <a:lstStyle/>
          <a:p>
            <a:r>
              <a:rPr lang="tr-TR" dirty="0"/>
              <a:t>Kütüphane Tablosu</a:t>
            </a:r>
          </a:p>
          <a:p>
            <a:pPr marL="0" indent="0">
              <a:buNone/>
            </a:pPr>
            <a:r>
              <a:rPr lang="tr-TR" dirty="0"/>
              <a:t>-</a:t>
            </a:r>
            <a:r>
              <a:rPr lang="tr-TR" u="sng" dirty="0" err="1"/>
              <a:t>kutuphane_id</a:t>
            </a:r>
            <a:r>
              <a:rPr lang="tr-TR" u="sng" dirty="0"/>
              <a:t>(PK,AI)</a:t>
            </a:r>
            <a:r>
              <a:rPr lang="tr-TR" dirty="0"/>
              <a:t>, </a:t>
            </a:r>
            <a:r>
              <a:rPr lang="tr-TR" dirty="0" err="1"/>
              <a:t>kutuphaneAd</a:t>
            </a:r>
            <a:r>
              <a:rPr lang="tr-TR" dirty="0"/>
              <a:t>, </a:t>
            </a:r>
            <a:r>
              <a:rPr lang="tr-TR" u="sng" dirty="0" err="1"/>
              <a:t>adres_id</a:t>
            </a:r>
            <a:r>
              <a:rPr lang="tr-TR" u="sng" dirty="0"/>
              <a:t>(FK)</a:t>
            </a:r>
            <a:endParaRPr lang="tr-TR" dirty="0"/>
          </a:p>
          <a:p>
            <a:r>
              <a:rPr lang="tr-TR" dirty="0"/>
              <a:t>Kitap Tablosu</a:t>
            </a:r>
          </a:p>
          <a:p>
            <a:pPr marL="0" indent="0">
              <a:buNone/>
            </a:pPr>
            <a:r>
              <a:rPr lang="tr-TR" dirty="0"/>
              <a:t>-</a:t>
            </a:r>
            <a:r>
              <a:rPr lang="tr-TR" u="sng" dirty="0"/>
              <a:t>ISBN(PK,UQ)</a:t>
            </a:r>
            <a:r>
              <a:rPr lang="tr-TR" dirty="0"/>
              <a:t>, </a:t>
            </a:r>
            <a:r>
              <a:rPr lang="tr-TR" dirty="0" err="1"/>
              <a:t>kitapAdi</a:t>
            </a:r>
            <a:r>
              <a:rPr lang="tr-TR" dirty="0"/>
              <a:t>, </a:t>
            </a:r>
            <a:r>
              <a:rPr lang="tr-TR" dirty="0" err="1"/>
              <a:t>yayinEvi</a:t>
            </a:r>
            <a:r>
              <a:rPr lang="tr-TR" dirty="0"/>
              <a:t>, </a:t>
            </a:r>
            <a:r>
              <a:rPr lang="tr-TR" dirty="0" err="1"/>
              <a:t>basimTarihi</a:t>
            </a:r>
            <a:endParaRPr lang="tr-TR" dirty="0"/>
          </a:p>
          <a:p>
            <a:r>
              <a:rPr lang="tr-TR" dirty="0"/>
              <a:t>Üye Tablosu</a:t>
            </a:r>
          </a:p>
          <a:p>
            <a:pPr marL="0" indent="0">
              <a:buNone/>
            </a:pPr>
            <a:r>
              <a:rPr lang="tr-TR" dirty="0"/>
              <a:t>- </a:t>
            </a:r>
            <a:r>
              <a:rPr lang="tr-TR" u="sng" dirty="0" err="1"/>
              <a:t>uye_id</a:t>
            </a:r>
            <a:r>
              <a:rPr lang="tr-TR" u="sng" dirty="0"/>
              <a:t>(PK,UQ), </a:t>
            </a:r>
            <a:r>
              <a:rPr lang="tr-TR" dirty="0" err="1"/>
              <a:t>uyeAd</a:t>
            </a:r>
            <a:r>
              <a:rPr lang="tr-TR" dirty="0"/>
              <a:t>, </a:t>
            </a:r>
            <a:r>
              <a:rPr lang="tr-TR" dirty="0" err="1"/>
              <a:t>uyeSoyad</a:t>
            </a:r>
            <a:r>
              <a:rPr lang="tr-TR" dirty="0"/>
              <a:t>, </a:t>
            </a:r>
            <a:r>
              <a:rPr lang="tr-TR" dirty="0" err="1"/>
              <a:t>telefonNo</a:t>
            </a:r>
            <a:r>
              <a:rPr lang="tr-TR" dirty="0"/>
              <a:t>, </a:t>
            </a:r>
            <a:r>
              <a:rPr lang="tr-TR" dirty="0" err="1"/>
              <a:t>ePosta</a:t>
            </a:r>
            <a:r>
              <a:rPr lang="tr-TR" dirty="0"/>
              <a:t>, </a:t>
            </a:r>
            <a:r>
              <a:rPr lang="tr-TR" u="sng" dirty="0" err="1"/>
              <a:t>adres_id</a:t>
            </a:r>
            <a:r>
              <a:rPr lang="tr-TR" u="sng" dirty="0"/>
              <a:t>(FK</a:t>
            </a:r>
            <a:r>
              <a:rPr lang="tr-TR" dirty="0"/>
              <a:t>)</a:t>
            </a:r>
          </a:p>
          <a:p>
            <a:r>
              <a:rPr lang="tr-TR" dirty="0"/>
              <a:t>Emanet(3 tane-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many</a:t>
            </a:r>
            <a:r>
              <a:rPr lang="tr-TR" dirty="0"/>
              <a:t> ilişkisi)</a:t>
            </a:r>
          </a:p>
          <a:p>
            <a:pPr marL="0" indent="0">
              <a:buNone/>
            </a:pPr>
            <a:r>
              <a:rPr lang="tr-TR" dirty="0"/>
              <a:t>- </a:t>
            </a:r>
            <a:r>
              <a:rPr lang="tr-TR" u="sng" dirty="0" err="1"/>
              <a:t>emanet_id</a:t>
            </a:r>
            <a:r>
              <a:rPr lang="tr-TR" u="sng" dirty="0"/>
              <a:t>(PK)</a:t>
            </a:r>
            <a:r>
              <a:rPr lang="tr-TR" dirty="0"/>
              <a:t>, </a:t>
            </a:r>
            <a:r>
              <a:rPr lang="tr-TR" dirty="0" err="1"/>
              <a:t>emanetTarihi</a:t>
            </a:r>
            <a:r>
              <a:rPr lang="tr-TR" dirty="0"/>
              <a:t>, </a:t>
            </a:r>
            <a:r>
              <a:rPr lang="tr-TR" dirty="0" err="1"/>
              <a:t>teslimTarihi</a:t>
            </a:r>
            <a:r>
              <a:rPr lang="tr-TR" dirty="0"/>
              <a:t>, </a:t>
            </a:r>
            <a:r>
              <a:rPr lang="tr-TR" u="sng" dirty="0" err="1"/>
              <a:t>uye_id</a:t>
            </a:r>
            <a:r>
              <a:rPr lang="tr-TR" u="sng" dirty="0"/>
              <a:t>(FK)</a:t>
            </a:r>
            <a:r>
              <a:rPr lang="tr-TR" dirty="0"/>
              <a:t>, </a:t>
            </a:r>
            <a:r>
              <a:rPr lang="tr-TR" u="sng" dirty="0" err="1"/>
              <a:t>ISBN_id</a:t>
            </a:r>
            <a:r>
              <a:rPr lang="tr-TR" u="sng" dirty="0"/>
              <a:t>(FK)</a:t>
            </a:r>
            <a:r>
              <a:rPr lang="tr-TR" dirty="0"/>
              <a:t>, </a:t>
            </a:r>
            <a:r>
              <a:rPr lang="tr-TR" u="sng" dirty="0" err="1"/>
              <a:t>kutuphane_id</a:t>
            </a:r>
            <a:r>
              <a:rPr lang="tr-TR" u="sng" dirty="0"/>
              <a:t>(FK)</a:t>
            </a:r>
          </a:p>
          <a:p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421BD-0AFA-44B3-93DD-C24583E08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52" y="238539"/>
            <a:ext cx="7686675" cy="276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10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72DC86D-5950-4B89-AF44-FFE438CE1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7252" y="2782957"/>
            <a:ext cx="7712766" cy="3473380"/>
          </a:xfrm>
        </p:spPr>
        <p:txBody>
          <a:bodyPr/>
          <a:lstStyle/>
          <a:p>
            <a:r>
              <a:rPr lang="tr-TR" dirty="0"/>
              <a:t>Kütüphane Tablosu</a:t>
            </a:r>
          </a:p>
          <a:p>
            <a:pPr marL="0" indent="0">
              <a:buNone/>
            </a:pPr>
            <a:r>
              <a:rPr lang="tr-TR" dirty="0"/>
              <a:t>-</a:t>
            </a:r>
            <a:r>
              <a:rPr lang="tr-TR" u="sng" dirty="0" err="1"/>
              <a:t>kutuphane_id</a:t>
            </a:r>
            <a:r>
              <a:rPr lang="tr-TR" u="sng" dirty="0"/>
              <a:t>(PK,AI)</a:t>
            </a:r>
            <a:r>
              <a:rPr lang="tr-TR" dirty="0"/>
              <a:t>, </a:t>
            </a:r>
            <a:r>
              <a:rPr lang="tr-TR" dirty="0" err="1"/>
              <a:t>kutuphaneAd</a:t>
            </a:r>
            <a:r>
              <a:rPr lang="tr-TR" dirty="0"/>
              <a:t>, </a:t>
            </a:r>
            <a:r>
              <a:rPr lang="tr-TR" u="sng" dirty="0" err="1"/>
              <a:t>adres_id</a:t>
            </a:r>
            <a:r>
              <a:rPr lang="tr-TR" u="sng" dirty="0"/>
              <a:t>(FK)</a:t>
            </a:r>
            <a:endParaRPr lang="tr-TR" dirty="0"/>
          </a:p>
          <a:p>
            <a:r>
              <a:rPr lang="tr-TR" dirty="0"/>
              <a:t>Kitap Tablosu</a:t>
            </a:r>
          </a:p>
          <a:p>
            <a:pPr marL="0" indent="0">
              <a:buNone/>
            </a:pPr>
            <a:r>
              <a:rPr lang="tr-TR" dirty="0"/>
              <a:t>-</a:t>
            </a:r>
            <a:r>
              <a:rPr lang="tr-TR" u="sng" dirty="0"/>
              <a:t>ISBN(PK,UQ)</a:t>
            </a:r>
            <a:r>
              <a:rPr lang="tr-TR" dirty="0"/>
              <a:t>, </a:t>
            </a:r>
            <a:r>
              <a:rPr lang="tr-TR" dirty="0" err="1"/>
              <a:t>kitapAdi</a:t>
            </a:r>
            <a:r>
              <a:rPr lang="tr-TR" dirty="0"/>
              <a:t>, </a:t>
            </a:r>
            <a:r>
              <a:rPr lang="tr-TR" dirty="0" err="1"/>
              <a:t>sayfaSayisi</a:t>
            </a:r>
            <a:r>
              <a:rPr lang="tr-TR" dirty="0"/>
              <a:t> , </a:t>
            </a:r>
            <a:r>
              <a:rPr lang="tr-TR" dirty="0" err="1"/>
              <a:t>yayinEvi</a:t>
            </a:r>
            <a:r>
              <a:rPr lang="tr-TR" dirty="0"/>
              <a:t>, </a:t>
            </a:r>
            <a:r>
              <a:rPr lang="tr-TR" dirty="0" err="1"/>
              <a:t>yayinTarihi</a:t>
            </a:r>
            <a:endParaRPr lang="tr-TR" dirty="0"/>
          </a:p>
          <a:p>
            <a:r>
              <a:rPr lang="tr-TR" dirty="0"/>
              <a:t>Kitap-Kütüphane Tablosu(bulunur-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many</a:t>
            </a:r>
            <a:r>
              <a:rPr lang="tr-TR" dirty="0"/>
              <a:t>)</a:t>
            </a:r>
          </a:p>
          <a:p>
            <a:pPr marL="0" indent="0">
              <a:buNone/>
            </a:pPr>
            <a:r>
              <a:rPr lang="tr-TR" dirty="0"/>
              <a:t>- </a:t>
            </a:r>
            <a:r>
              <a:rPr lang="tr-TR" u="sng" dirty="0"/>
              <a:t>ISBN(FK)</a:t>
            </a:r>
            <a:r>
              <a:rPr lang="tr-TR" dirty="0"/>
              <a:t>, </a:t>
            </a:r>
            <a:r>
              <a:rPr lang="tr-TR" u="sng" dirty="0" err="1"/>
              <a:t>kütüphane_id</a:t>
            </a:r>
            <a:r>
              <a:rPr lang="tr-TR" u="sng" dirty="0"/>
              <a:t>(FK)</a:t>
            </a:r>
            <a:r>
              <a:rPr lang="tr-TR" dirty="0"/>
              <a:t>, miktar</a:t>
            </a:r>
          </a:p>
          <a:p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1D150-4AB4-4047-AFA7-14443A296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17" y="601663"/>
            <a:ext cx="8654922" cy="18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93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72DC86D-5950-4B89-AF44-FFE438CE1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7252" y="2531165"/>
            <a:ext cx="7712766" cy="3725172"/>
          </a:xfrm>
        </p:spPr>
        <p:txBody>
          <a:bodyPr/>
          <a:lstStyle/>
          <a:p>
            <a:r>
              <a:rPr lang="tr-TR" dirty="0"/>
              <a:t>Kitap Tablosu</a:t>
            </a:r>
          </a:p>
          <a:p>
            <a:pPr marL="0" indent="0">
              <a:buNone/>
            </a:pPr>
            <a:r>
              <a:rPr lang="tr-TR" dirty="0"/>
              <a:t>-</a:t>
            </a:r>
            <a:r>
              <a:rPr lang="tr-TR" u="sng" dirty="0"/>
              <a:t>ISBN(PK,UQ)</a:t>
            </a:r>
            <a:r>
              <a:rPr lang="tr-TR" dirty="0"/>
              <a:t>, </a:t>
            </a:r>
            <a:r>
              <a:rPr lang="tr-TR" dirty="0" err="1"/>
              <a:t>kitapAdi</a:t>
            </a:r>
            <a:r>
              <a:rPr lang="tr-TR" dirty="0"/>
              <a:t>, </a:t>
            </a:r>
            <a:r>
              <a:rPr lang="tr-TR" dirty="0" err="1"/>
              <a:t>yayinEvi</a:t>
            </a:r>
            <a:r>
              <a:rPr lang="tr-TR" dirty="0"/>
              <a:t>, </a:t>
            </a:r>
            <a:r>
              <a:rPr lang="tr-TR" dirty="0" err="1"/>
              <a:t>basimTarihi</a:t>
            </a:r>
            <a:endParaRPr lang="tr-TR" dirty="0"/>
          </a:p>
          <a:p>
            <a:r>
              <a:rPr lang="tr-TR" dirty="0"/>
              <a:t>Yazar Tablosu</a:t>
            </a:r>
          </a:p>
          <a:p>
            <a:pPr marL="0" indent="0">
              <a:buNone/>
            </a:pPr>
            <a:r>
              <a:rPr lang="tr-TR" dirty="0"/>
              <a:t>- </a:t>
            </a:r>
            <a:r>
              <a:rPr lang="tr-TR" u="sng" dirty="0" err="1"/>
              <a:t>yazar_id</a:t>
            </a:r>
            <a:r>
              <a:rPr lang="tr-TR" u="sng" dirty="0"/>
              <a:t>(PK,AI)</a:t>
            </a:r>
            <a:r>
              <a:rPr lang="tr-TR" dirty="0"/>
              <a:t>, </a:t>
            </a:r>
            <a:r>
              <a:rPr lang="tr-TR" dirty="0" err="1"/>
              <a:t>yazarAd</a:t>
            </a:r>
            <a:r>
              <a:rPr lang="tr-TR" dirty="0"/>
              <a:t>, </a:t>
            </a:r>
            <a:r>
              <a:rPr lang="tr-TR" dirty="0" err="1"/>
              <a:t>YazarSoyad</a:t>
            </a:r>
            <a:endParaRPr lang="tr-TR" dirty="0"/>
          </a:p>
          <a:p>
            <a:r>
              <a:rPr lang="tr-TR" dirty="0"/>
              <a:t>Kitap-Yazar İlişkisi(yazar-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many</a:t>
            </a:r>
            <a:r>
              <a:rPr lang="tr-TR" dirty="0"/>
              <a:t> ilişkisi)</a:t>
            </a:r>
          </a:p>
          <a:p>
            <a:pPr marL="0" indent="0">
              <a:buNone/>
            </a:pPr>
            <a:r>
              <a:rPr lang="tr-TR" dirty="0"/>
              <a:t>-  </a:t>
            </a:r>
            <a:r>
              <a:rPr lang="tr-TR" u="sng" dirty="0"/>
              <a:t>ISBN(FK),</a:t>
            </a:r>
            <a:r>
              <a:rPr lang="tr-TR" dirty="0"/>
              <a:t> </a:t>
            </a:r>
            <a:r>
              <a:rPr lang="tr-TR" u="sng" dirty="0" err="1"/>
              <a:t>yazar_id</a:t>
            </a:r>
            <a:r>
              <a:rPr lang="tr-TR" u="sng" dirty="0"/>
              <a:t>(FK)</a:t>
            </a:r>
          </a:p>
          <a:p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7D201B-D838-4160-8134-1C7592C6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23" y="1086678"/>
            <a:ext cx="8757824" cy="12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26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72DC86D-5950-4B89-AF44-FFE438CE1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7252" y="2531165"/>
            <a:ext cx="7712766" cy="3725172"/>
          </a:xfrm>
        </p:spPr>
        <p:txBody>
          <a:bodyPr/>
          <a:lstStyle/>
          <a:p>
            <a:r>
              <a:rPr lang="tr-TR" dirty="0"/>
              <a:t>Kitap Tablosu</a:t>
            </a:r>
          </a:p>
          <a:p>
            <a:pPr marL="0" indent="0">
              <a:buNone/>
            </a:pPr>
            <a:r>
              <a:rPr lang="tr-TR" dirty="0"/>
              <a:t>-</a:t>
            </a:r>
            <a:r>
              <a:rPr lang="tr-TR" u="sng" dirty="0"/>
              <a:t>ISBN(PK,UQ)</a:t>
            </a:r>
            <a:r>
              <a:rPr lang="tr-TR" dirty="0"/>
              <a:t>, </a:t>
            </a:r>
            <a:r>
              <a:rPr lang="tr-TR" dirty="0" err="1"/>
              <a:t>kitapAdi</a:t>
            </a:r>
            <a:r>
              <a:rPr lang="tr-TR" dirty="0"/>
              <a:t>, </a:t>
            </a:r>
            <a:r>
              <a:rPr lang="tr-TR" dirty="0" err="1"/>
              <a:t>yayinEvi</a:t>
            </a:r>
            <a:r>
              <a:rPr lang="tr-TR" dirty="0"/>
              <a:t>, </a:t>
            </a:r>
            <a:r>
              <a:rPr lang="tr-TR" dirty="0" err="1"/>
              <a:t>basimTarihi</a:t>
            </a:r>
            <a:endParaRPr lang="tr-TR" dirty="0"/>
          </a:p>
          <a:p>
            <a:r>
              <a:rPr lang="tr-TR" dirty="0"/>
              <a:t>Kategori Tablosu</a:t>
            </a:r>
          </a:p>
          <a:p>
            <a:pPr marL="0" indent="0">
              <a:buNone/>
            </a:pPr>
            <a:r>
              <a:rPr lang="tr-TR" dirty="0"/>
              <a:t>- </a:t>
            </a:r>
            <a:r>
              <a:rPr lang="tr-TR" u="sng" dirty="0" err="1"/>
              <a:t>kategori_id</a:t>
            </a:r>
            <a:r>
              <a:rPr lang="tr-TR" dirty="0"/>
              <a:t>(PK,AI), </a:t>
            </a:r>
            <a:r>
              <a:rPr lang="tr-TR" dirty="0" err="1"/>
              <a:t>kategoriAdi</a:t>
            </a:r>
            <a:endParaRPr lang="tr-TR" dirty="0"/>
          </a:p>
          <a:p>
            <a:r>
              <a:rPr lang="tr-TR" dirty="0"/>
              <a:t>Kitap-Kategori İlişkisi(ayrılır-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many</a:t>
            </a:r>
            <a:r>
              <a:rPr lang="tr-TR" dirty="0"/>
              <a:t> ilişkisi)</a:t>
            </a:r>
          </a:p>
          <a:p>
            <a:pPr marL="0" indent="0">
              <a:buNone/>
            </a:pPr>
            <a:r>
              <a:rPr lang="tr-TR" dirty="0"/>
              <a:t>-  </a:t>
            </a:r>
            <a:r>
              <a:rPr lang="tr-TR" u="sng" dirty="0"/>
              <a:t>ISBN(FK)</a:t>
            </a:r>
            <a:r>
              <a:rPr lang="tr-TR" dirty="0"/>
              <a:t>, </a:t>
            </a:r>
            <a:r>
              <a:rPr lang="tr-TR" u="sng" dirty="0" err="1"/>
              <a:t>kategori_id</a:t>
            </a:r>
            <a:r>
              <a:rPr lang="tr-TR" dirty="0"/>
              <a:t>(FK)</a:t>
            </a:r>
          </a:p>
          <a:p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FDA86-FC49-42AE-A92D-24F040787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75" y="1046922"/>
            <a:ext cx="8789720" cy="11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4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3D065-A7BD-4A9B-ABF4-B01522B2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Yapılacaklar Listesi:</a:t>
            </a:r>
            <a:br>
              <a:rPr lang="tr-TR" dirty="0"/>
            </a:b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A45A6-7A31-43A9-AC6A-7FE173979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tr-TR" dirty="0"/>
              <a:t>Araştırma ve Öğrenme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err="1"/>
              <a:t>Veritabanı</a:t>
            </a:r>
            <a:r>
              <a:rPr lang="tr-TR" dirty="0"/>
              <a:t> Tasarımı( + </a:t>
            </a:r>
            <a:r>
              <a:rPr lang="tr-TR" dirty="0" err="1"/>
              <a:t>Normalizasyon</a:t>
            </a:r>
            <a:r>
              <a:rPr lang="tr-TR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err="1"/>
              <a:t>Veritabanının</a:t>
            </a:r>
            <a:r>
              <a:rPr lang="tr-TR" dirty="0"/>
              <a:t> </a:t>
            </a:r>
            <a:r>
              <a:rPr lang="tr-TR" dirty="0" err="1"/>
              <a:t>MySQL</a:t>
            </a:r>
            <a:r>
              <a:rPr lang="tr-TR" dirty="0"/>
              <a:t> </a:t>
            </a:r>
            <a:r>
              <a:rPr lang="tr-TR" dirty="0" err="1"/>
              <a:t>Workbench’te</a:t>
            </a:r>
            <a:r>
              <a:rPr lang="tr-TR" dirty="0"/>
              <a:t> oluşturulması 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Web sitesi tasarımı(Front-</a:t>
            </a:r>
            <a:r>
              <a:rPr lang="tr-TR" dirty="0" err="1"/>
              <a:t>end</a:t>
            </a:r>
            <a:r>
              <a:rPr lang="tr-TR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Gerekli olan sorgu komutlarının araştırılması ve uygulanması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Web sitesinin </a:t>
            </a:r>
            <a:r>
              <a:rPr lang="tr-TR" dirty="0" err="1"/>
              <a:t>back-end</a:t>
            </a:r>
            <a:r>
              <a:rPr lang="tr-TR" dirty="0"/>
              <a:t> tarafının Yapılması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err="1"/>
              <a:t>Ubuntu</a:t>
            </a:r>
            <a:r>
              <a:rPr lang="tr-TR" dirty="0"/>
              <a:t> üzerinde çalıştırma işleminin gerçekleştirilmesi.</a:t>
            </a:r>
          </a:p>
        </p:txBody>
      </p:sp>
    </p:spTree>
    <p:extLst>
      <p:ext uri="{BB962C8B-B14F-4D97-AF65-F5344CB8AC3E}">
        <p14:creationId xmlns:p14="http://schemas.microsoft.com/office/powerpoint/2010/main" val="3333167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520F5-3902-4858-A0F1-9C0F5C43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MySQL’de</a:t>
            </a:r>
            <a:r>
              <a:rPr lang="tr-TR" dirty="0"/>
              <a:t> tasarım için geçiş aşaması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EFE35-EC48-4B10-A3A5-5AFE1B7F5D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tr-TR" dirty="0"/>
              <a:t>Kütüphane Tablosu</a:t>
            </a:r>
          </a:p>
          <a:p>
            <a:pPr marL="0" indent="0">
              <a:buNone/>
            </a:pPr>
            <a:r>
              <a:rPr lang="tr-TR" dirty="0"/>
              <a:t>-</a:t>
            </a:r>
            <a:r>
              <a:rPr lang="tr-TR" u="sng" dirty="0" err="1"/>
              <a:t>kutuphane_id</a:t>
            </a:r>
            <a:r>
              <a:rPr lang="tr-TR" u="sng" dirty="0"/>
              <a:t>(PK,AI)</a:t>
            </a:r>
            <a:r>
              <a:rPr lang="tr-TR" dirty="0"/>
              <a:t>, </a:t>
            </a:r>
            <a:r>
              <a:rPr lang="tr-TR" dirty="0" err="1"/>
              <a:t>kutuphaneAd</a:t>
            </a:r>
            <a:r>
              <a:rPr lang="tr-TR" dirty="0"/>
              <a:t>, </a:t>
            </a:r>
            <a:r>
              <a:rPr lang="tr-TR" u="sng" dirty="0" err="1"/>
              <a:t>adres_id</a:t>
            </a:r>
            <a:r>
              <a:rPr lang="tr-TR" u="sng" dirty="0"/>
              <a:t>(FK)</a:t>
            </a:r>
            <a:endParaRPr lang="tr-TR" dirty="0"/>
          </a:p>
          <a:p>
            <a:r>
              <a:rPr lang="tr-TR" dirty="0"/>
              <a:t>Kitap Tablosu</a:t>
            </a:r>
          </a:p>
          <a:p>
            <a:pPr marL="0" indent="0">
              <a:buNone/>
            </a:pPr>
            <a:r>
              <a:rPr lang="tr-TR" dirty="0"/>
              <a:t>-</a:t>
            </a:r>
            <a:r>
              <a:rPr lang="tr-TR" u="sng" dirty="0"/>
              <a:t>ISBN(PK,UQ)</a:t>
            </a:r>
            <a:r>
              <a:rPr lang="tr-TR" dirty="0"/>
              <a:t>, </a:t>
            </a:r>
            <a:r>
              <a:rPr lang="tr-TR" dirty="0" err="1"/>
              <a:t>kitapAdi</a:t>
            </a:r>
            <a:r>
              <a:rPr lang="tr-TR" dirty="0"/>
              <a:t>, </a:t>
            </a:r>
            <a:r>
              <a:rPr lang="tr-TR" dirty="0" err="1"/>
              <a:t>yayinEvi</a:t>
            </a:r>
            <a:r>
              <a:rPr lang="tr-TR" dirty="0"/>
              <a:t>, </a:t>
            </a:r>
            <a:r>
              <a:rPr lang="tr-TR" dirty="0" err="1"/>
              <a:t>basimTarihi</a:t>
            </a:r>
            <a:endParaRPr lang="tr-TR" dirty="0"/>
          </a:p>
          <a:p>
            <a:r>
              <a:rPr lang="tr-TR" dirty="0"/>
              <a:t>Üye Tablosu</a:t>
            </a:r>
          </a:p>
          <a:p>
            <a:pPr marL="0" indent="0">
              <a:buNone/>
            </a:pPr>
            <a:r>
              <a:rPr lang="tr-TR" dirty="0"/>
              <a:t>- </a:t>
            </a:r>
            <a:r>
              <a:rPr lang="tr-TR" u="sng" dirty="0" err="1"/>
              <a:t>uye_id</a:t>
            </a:r>
            <a:r>
              <a:rPr lang="tr-TR" u="sng" dirty="0"/>
              <a:t>(PK,UQ), </a:t>
            </a:r>
            <a:r>
              <a:rPr lang="tr-TR" dirty="0" err="1"/>
              <a:t>uyeAd</a:t>
            </a:r>
            <a:r>
              <a:rPr lang="tr-TR" dirty="0"/>
              <a:t>, </a:t>
            </a:r>
            <a:r>
              <a:rPr lang="tr-TR" dirty="0" err="1"/>
              <a:t>uyeSoyad</a:t>
            </a:r>
            <a:r>
              <a:rPr lang="tr-TR" dirty="0"/>
              <a:t>, </a:t>
            </a:r>
            <a:r>
              <a:rPr lang="tr-TR" dirty="0" err="1"/>
              <a:t>telefonNo</a:t>
            </a:r>
            <a:r>
              <a:rPr lang="tr-TR" dirty="0"/>
              <a:t>, </a:t>
            </a:r>
            <a:r>
              <a:rPr lang="tr-TR" dirty="0" err="1"/>
              <a:t>ePosta</a:t>
            </a:r>
            <a:r>
              <a:rPr lang="tr-TR" dirty="0"/>
              <a:t>, </a:t>
            </a:r>
            <a:r>
              <a:rPr lang="tr-TR" u="sng" dirty="0" err="1"/>
              <a:t>adres_id</a:t>
            </a:r>
            <a:r>
              <a:rPr lang="tr-TR" u="sng" dirty="0"/>
              <a:t>(FK</a:t>
            </a:r>
            <a:r>
              <a:rPr lang="tr-TR" dirty="0"/>
              <a:t>)</a:t>
            </a:r>
          </a:p>
          <a:p>
            <a:r>
              <a:rPr lang="tr-TR" dirty="0"/>
              <a:t>Adres Tablosu</a:t>
            </a:r>
          </a:p>
          <a:p>
            <a:pPr marL="0" indent="0">
              <a:buNone/>
            </a:pPr>
            <a:r>
              <a:rPr lang="tr-TR" dirty="0"/>
              <a:t>- </a:t>
            </a:r>
            <a:r>
              <a:rPr lang="tr-TR" u="sng" dirty="0" err="1"/>
              <a:t>adres_id</a:t>
            </a:r>
            <a:r>
              <a:rPr lang="tr-TR" u="sng" dirty="0"/>
              <a:t>(PK,AI)</a:t>
            </a:r>
            <a:r>
              <a:rPr lang="tr-TR" dirty="0"/>
              <a:t>, mahalle, cadde, </a:t>
            </a:r>
            <a:r>
              <a:rPr lang="tr-TR" dirty="0" err="1"/>
              <a:t>binaNo</a:t>
            </a:r>
            <a:r>
              <a:rPr lang="tr-TR" dirty="0"/>
              <a:t>, </a:t>
            </a:r>
            <a:r>
              <a:rPr lang="tr-TR" dirty="0" err="1"/>
              <a:t>postaKodu</a:t>
            </a:r>
            <a:r>
              <a:rPr lang="tr-TR" dirty="0"/>
              <a:t>, ilce, il</a:t>
            </a:r>
          </a:p>
          <a:p>
            <a:r>
              <a:rPr lang="tr-TR" dirty="0"/>
              <a:t>Yazar Tablosu</a:t>
            </a:r>
          </a:p>
          <a:p>
            <a:pPr marL="0" indent="0">
              <a:buNone/>
            </a:pPr>
            <a:r>
              <a:rPr lang="tr-TR" dirty="0"/>
              <a:t>- </a:t>
            </a:r>
            <a:r>
              <a:rPr lang="tr-TR" u="sng" dirty="0" err="1"/>
              <a:t>yazar_id</a:t>
            </a:r>
            <a:r>
              <a:rPr lang="tr-TR" u="sng" dirty="0"/>
              <a:t>(PK,AI)</a:t>
            </a:r>
            <a:r>
              <a:rPr lang="tr-TR" dirty="0"/>
              <a:t>, </a:t>
            </a:r>
            <a:r>
              <a:rPr lang="tr-TR" dirty="0" err="1"/>
              <a:t>yazarAd</a:t>
            </a:r>
            <a:r>
              <a:rPr lang="tr-TR" dirty="0"/>
              <a:t>, </a:t>
            </a:r>
            <a:r>
              <a:rPr lang="tr-TR" dirty="0" err="1"/>
              <a:t>YazarSoyad</a:t>
            </a:r>
            <a:endParaRPr lang="tr-TR" dirty="0"/>
          </a:p>
          <a:p>
            <a:r>
              <a:rPr lang="tr-TR" dirty="0"/>
              <a:t>Kategori Tablosu</a:t>
            </a:r>
          </a:p>
          <a:p>
            <a:pPr marL="0" indent="0">
              <a:buNone/>
            </a:pPr>
            <a:r>
              <a:rPr lang="tr-TR" dirty="0"/>
              <a:t>- </a:t>
            </a:r>
            <a:r>
              <a:rPr lang="tr-TR" u="sng" dirty="0" err="1"/>
              <a:t>kategori_id</a:t>
            </a:r>
            <a:r>
              <a:rPr lang="tr-TR" dirty="0"/>
              <a:t>(PK,AI), </a:t>
            </a:r>
            <a:r>
              <a:rPr lang="tr-TR" dirty="0" err="1"/>
              <a:t>kategoriAdi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086CA-1A77-401B-9BC7-2C3E0F251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5768881" cy="4200245"/>
          </a:xfrm>
        </p:spPr>
        <p:txBody>
          <a:bodyPr>
            <a:normAutofit fontScale="77500" lnSpcReduction="20000"/>
          </a:bodyPr>
          <a:lstStyle/>
          <a:p>
            <a:r>
              <a:rPr lang="tr-TR" dirty="0"/>
              <a:t>Emanet</a:t>
            </a:r>
          </a:p>
          <a:p>
            <a:pPr marL="0" indent="0">
              <a:buNone/>
            </a:pPr>
            <a:r>
              <a:rPr lang="tr-TR" dirty="0"/>
              <a:t>- </a:t>
            </a:r>
            <a:r>
              <a:rPr lang="tr-TR" u="sng" dirty="0" err="1"/>
              <a:t>emanet_id</a:t>
            </a:r>
            <a:r>
              <a:rPr lang="tr-TR" u="sng" dirty="0"/>
              <a:t>(PK)</a:t>
            </a:r>
            <a:r>
              <a:rPr lang="tr-TR" dirty="0"/>
              <a:t>, </a:t>
            </a:r>
            <a:r>
              <a:rPr lang="tr-TR" dirty="0" err="1"/>
              <a:t>emanetTarihi</a:t>
            </a:r>
            <a:r>
              <a:rPr lang="tr-TR" dirty="0"/>
              <a:t>, </a:t>
            </a:r>
            <a:r>
              <a:rPr lang="tr-TR" dirty="0" err="1"/>
              <a:t>teslimTarihi</a:t>
            </a:r>
            <a:r>
              <a:rPr lang="tr-TR" dirty="0"/>
              <a:t>, </a:t>
            </a:r>
            <a:r>
              <a:rPr lang="tr-TR" u="sng" dirty="0" err="1"/>
              <a:t>uye_id</a:t>
            </a:r>
            <a:r>
              <a:rPr lang="tr-TR" u="sng" dirty="0"/>
              <a:t>(FK</a:t>
            </a:r>
            <a:r>
              <a:rPr lang="tr-TR" dirty="0"/>
              <a:t>), </a:t>
            </a:r>
            <a:r>
              <a:rPr lang="tr-TR" u="sng" dirty="0" err="1"/>
              <a:t>ISBN_id</a:t>
            </a:r>
            <a:r>
              <a:rPr lang="tr-TR" u="sng" dirty="0"/>
              <a:t>(FK)</a:t>
            </a:r>
            <a:r>
              <a:rPr lang="tr-TR" dirty="0"/>
              <a:t>, </a:t>
            </a:r>
            <a:r>
              <a:rPr lang="tr-TR" u="sng" dirty="0" err="1"/>
              <a:t>kutuphane_id</a:t>
            </a:r>
            <a:r>
              <a:rPr lang="tr-TR" u="sng" dirty="0"/>
              <a:t>(FK)</a:t>
            </a:r>
          </a:p>
          <a:p>
            <a:r>
              <a:rPr lang="tr-TR" dirty="0"/>
              <a:t>Kitap-Kategori İlişkisi(ayrılır-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many</a:t>
            </a:r>
            <a:r>
              <a:rPr lang="tr-TR" dirty="0"/>
              <a:t> ilişkisi)</a:t>
            </a:r>
          </a:p>
          <a:p>
            <a:pPr marL="0" indent="0">
              <a:buNone/>
            </a:pPr>
            <a:r>
              <a:rPr lang="tr-TR" dirty="0"/>
              <a:t>-  </a:t>
            </a:r>
            <a:r>
              <a:rPr lang="tr-TR" u="sng" dirty="0"/>
              <a:t>ISBN(FK)</a:t>
            </a:r>
            <a:r>
              <a:rPr lang="tr-TR" dirty="0"/>
              <a:t>, </a:t>
            </a:r>
            <a:r>
              <a:rPr lang="tr-TR" u="sng" dirty="0" err="1"/>
              <a:t>kategori_id</a:t>
            </a:r>
            <a:r>
              <a:rPr lang="tr-TR" dirty="0"/>
              <a:t>(FK)</a:t>
            </a:r>
          </a:p>
          <a:p>
            <a:r>
              <a:rPr lang="tr-TR" dirty="0"/>
              <a:t>Kitap-Yazar İlişkisi(yazar-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many</a:t>
            </a:r>
            <a:r>
              <a:rPr lang="tr-TR" dirty="0"/>
              <a:t> ilişkisi)</a:t>
            </a:r>
          </a:p>
          <a:p>
            <a:pPr marL="0" indent="0">
              <a:buNone/>
            </a:pPr>
            <a:r>
              <a:rPr lang="tr-TR" dirty="0"/>
              <a:t>-  </a:t>
            </a:r>
            <a:r>
              <a:rPr lang="tr-TR" u="sng" dirty="0"/>
              <a:t>ISBN(FK),</a:t>
            </a:r>
            <a:r>
              <a:rPr lang="tr-TR" dirty="0"/>
              <a:t> </a:t>
            </a:r>
            <a:r>
              <a:rPr lang="tr-TR" u="sng" dirty="0" err="1"/>
              <a:t>yazar_id</a:t>
            </a:r>
            <a:r>
              <a:rPr lang="tr-TR" u="sng" dirty="0"/>
              <a:t>(FK)</a:t>
            </a:r>
          </a:p>
          <a:p>
            <a:r>
              <a:rPr lang="tr-TR" dirty="0"/>
              <a:t>Kitap-Kütüphane Tablosu(bulunur-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many</a:t>
            </a:r>
            <a:r>
              <a:rPr lang="tr-TR" dirty="0"/>
              <a:t>)</a:t>
            </a:r>
          </a:p>
          <a:p>
            <a:pPr marL="0" indent="0">
              <a:buNone/>
            </a:pPr>
            <a:r>
              <a:rPr lang="tr-TR" dirty="0"/>
              <a:t>- </a:t>
            </a:r>
            <a:r>
              <a:rPr lang="tr-TR" u="sng" dirty="0"/>
              <a:t>ISBN(FK)</a:t>
            </a:r>
            <a:r>
              <a:rPr lang="tr-TR" dirty="0"/>
              <a:t>, </a:t>
            </a:r>
            <a:r>
              <a:rPr lang="tr-TR" u="sng" dirty="0" err="1"/>
              <a:t>kütüphane_id</a:t>
            </a:r>
            <a:r>
              <a:rPr lang="tr-TR" u="sng" dirty="0"/>
              <a:t>(FK)</a:t>
            </a:r>
            <a:r>
              <a:rPr lang="tr-TR" dirty="0"/>
              <a:t>, miktar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75016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084283-1DC6-4CFF-9DBF-8950B0AF6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21" y="455852"/>
            <a:ext cx="8799444" cy="62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74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F4FA4-C07D-4757-A054-5EB81A1B1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Web Tasarımı Çalışmaları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84DC5E-F16E-4BF6-86B9-4D430A5DB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383" y="2052638"/>
            <a:ext cx="8875009" cy="4195762"/>
          </a:xfrm>
        </p:spPr>
      </p:pic>
    </p:spTree>
    <p:extLst>
      <p:ext uri="{BB962C8B-B14F-4D97-AF65-F5344CB8AC3E}">
        <p14:creationId xmlns:p14="http://schemas.microsoft.com/office/powerpoint/2010/main" val="2226401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B733831-0586-4C20-BB1F-6706763946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1219200"/>
            <a:ext cx="8947150" cy="494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51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F120D1-A5FD-474C-A6E5-8170D377B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847" y="1060174"/>
            <a:ext cx="8830082" cy="5188226"/>
          </a:xfrm>
        </p:spPr>
      </p:pic>
    </p:spTree>
    <p:extLst>
      <p:ext uri="{BB962C8B-B14F-4D97-AF65-F5344CB8AC3E}">
        <p14:creationId xmlns:p14="http://schemas.microsoft.com/office/powerpoint/2010/main" val="3267983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B4444-2669-4C66-B0CA-DF038DB7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Üye giriş ekranı için deneme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A01340-DA68-4751-8786-70EBD5883D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22" y="2052638"/>
            <a:ext cx="7459132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530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37EF-9BA0-4DC8-BBAA-7F706613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Şu Andaki </a:t>
            </a:r>
            <a:r>
              <a:rPr lang="tr-TR" dirty="0" err="1"/>
              <a:t>Anasayfa</a:t>
            </a:r>
            <a:r>
              <a:rPr lang="tr-TR" dirty="0"/>
              <a:t> (</a:t>
            </a:r>
            <a:r>
              <a:rPr lang="tr-TR" dirty="0" err="1"/>
              <a:t>bkz</a:t>
            </a:r>
            <a:r>
              <a:rPr lang="tr-TR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D2B3BE-EAFF-46B3-9A12-FDD100E43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321" y="2052638"/>
            <a:ext cx="8697133" cy="4195762"/>
          </a:xfrm>
        </p:spPr>
      </p:pic>
    </p:spTree>
    <p:extLst>
      <p:ext uri="{BB962C8B-B14F-4D97-AF65-F5344CB8AC3E}">
        <p14:creationId xmlns:p14="http://schemas.microsoft.com/office/powerpoint/2010/main" val="245982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779B-773D-4117-95DE-29EB79A6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Yapılacaklar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9E787-5445-4A9B-A49C-631135B38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54630"/>
            <a:ext cx="8946541" cy="4593770"/>
          </a:xfrm>
        </p:spPr>
        <p:txBody>
          <a:bodyPr>
            <a:normAutofit lnSpcReduction="10000"/>
          </a:bodyPr>
          <a:lstStyle/>
          <a:p>
            <a:r>
              <a:rPr lang="tr-TR" dirty="0"/>
              <a:t>Tablolara veri </a:t>
            </a:r>
            <a:r>
              <a:rPr lang="tr-TR"/>
              <a:t>girişi yapılacak.</a:t>
            </a:r>
          </a:p>
          <a:p>
            <a:r>
              <a:rPr lang="tr-TR" dirty="0"/>
              <a:t>Web Sitesi Tasarımı mantığını  </a:t>
            </a:r>
            <a:r>
              <a:rPr lang="tr-TR" dirty="0" err="1"/>
              <a:t>veritabanına</a:t>
            </a:r>
            <a:r>
              <a:rPr lang="tr-TR" dirty="0"/>
              <a:t> uygun hale getirmek. Görselliğini iyileştirmek. Eklenmesi gereken dosyaları tamamlayıp entegre etmek.</a:t>
            </a:r>
          </a:p>
          <a:p>
            <a:pPr algn="l" rtl="0"/>
            <a:r>
              <a:rPr lang="tr-TR" dirty="0"/>
              <a:t>" Tasarlanan </a:t>
            </a:r>
            <a:r>
              <a:rPr lang="tr-TR" dirty="0" err="1"/>
              <a:t>veritabanı</a:t>
            </a:r>
            <a:r>
              <a:rPr lang="tr-TR" dirty="0"/>
              <a:t> mutlaka bir program tarafından kullanılmalı ve program ile veri tabanına bağlantı işlemi, veri görüntüleme, veri </a:t>
            </a:r>
            <a:r>
              <a:rPr lang="tr-TR" dirty="0" err="1"/>
              <a:t>ekleme,veri</a:t>
            </a:r>
            <a:r>
              <a:rPr lang="tr-TR" dirty="0"/>
              <a:t> silme ve veri değiştirme işlemleri gerçekleştirilebilmelidir."</a:t>
            </a:r>
          </a:p>
          <a:p>
            <a:pPr algn="l" rtl="0"/>
            <a:r>
              <a:rPr lang="tr-TR" dirty="0"/>
              <a:t>" </a:t>
            </a:r>
            <a:r>
              <a:rPr lang="tr-TR" dirty="0" err="1"/>
              <a:t>Veritabanına</a:t>
            </a:r>
            <a:r>
              <a:rPr lang="tr-TR" dirty="0"/>
              <a:t> bağlanacak programınızda kullanılan Tüm işlemler için kullanılan </a:t>
            </a:r>
            <a:r>
              <a:rPr lang="tr-TR" dirty="0" err="1"/>
              <a:t>veritabanı</a:t>
            </a:r>
            <a:r>
              <a:rPr lang="tr-TR" dirty="0"/>
              <a:t> komut ve sorguları ile programınızda </a:t>
            </a:r>
            <a:r>
              <a:rPr lang="tr-TR" dirty="0" err="1"/>
              <a:t>kullnılan</a:t>
            </a:r>
            <a:r>
              <a:rPr lang="tr-TR" dirty="0"/>
              <a:t> kütüphane ve size ait kodlar </a:t>
            </a:r>
            <a:r>
              <a:rPr lang="tr-TR" dirty="0" err="1"/>
              <a:t>dökümante</a:t>
            </a:r>
            <a:r>
              <a:rPr lang="tr-TR" dirty="0"/>
              <a:t> edilerek kullanım gerekçeleri açıklanmalıdır. " </a:t>
            </a:r>
          </a:p>
          <a:p>
            <a:pPr algn="l" rtl="0"/>
            <a:r>
              <a:rPr lang="tr-TR" dirty="0" err="1"/>
              <a:t>Ubuntu</a:t>
            </a:r>
            <a:r>
              <a:rPr lang="tr-TR" dirty="0"/>
              <a:t> için </a:t>
            </a:r>
            <a:r>
              <a:rPr lang="tr-TR" dirty="0" err="1"/>
              <a:t>VirtualBox’ta</a:t>
            </a:r>
            <a:r>
              <a:rPr lang="tr-TR" dirty="0"/>
              <a:t> </a:t>
            </a:r>
            <a:r>
              <a:rPr lang="tr-TR" dirty="0" err="1"/>
              <a:t>ubuntu</a:t>
            </a:r>
            <a:r>
              <a:rPr lang="tr-TR" dirty="0"/>
              <a:t> işletim sistemleri kuruldu ancak </a:t>
            </a:r>
            <a:r>
              <a:rPr lang="tr-TR" dirty="0" err="1"/>
              <a:t>ubuntu</a:t>
            </a:r>
            <a:r>
              <a:rPr lang="tr-TR" dirty="0"/>
              <a:t> sunucuda çalışması için gerekli araştırmalar ve işlemler yapılacak. 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6800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4F20E-44DD-431B-BED2-1E8084495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Toplantı Notları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AC3A5-2486-4E27-87FE-6CCB3E27C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943" y="1494972"/>
            <a:ext cx="9202057" cy="4753428"/>
          </a:xfrm>
        </p:spPr>
        <p:txBody>
          <a:bodyPr>
            <a:normAutofit fontScale="70000" lnSpcReduction="20000"/>
          </a:bodyPr>
          <a:lstStyle/>
          <a:p>
            <a:r>
              <a:rPr lang="tr-TR" dirty="0"/>
              <a:t>1. Toplantı Notları(25.03.2021)</a:t>
            </a:r>
          </a:p>
          <a:p>
            <a:pPr marL="0" indent="0">
              <a:buNone/>
            </a:pPr>
            <a:r>
              <a:rPr lang="tr-TR" dirty="0"/>
              <a:t>Proje beraberce anlaşılmaya çalışıldı. İstenilenler İdrak edilmeye çalışıldı</a:t>
            </a:r>
          </a:p>
          <a:p>
            <a:pPr marL="0" indent="0">
              <a:buNone/>
            </a:pPr>
            <a:r>
              <a:rPr lang="tr-TR" dirty="0"/>
              <a:t>Herkes Veri Tabanı Yönetim Sistemi konularını tekrar edecek, öğrenecek kararı verildi.</a:t>
            </a:r>
          </a:p>
          <a:p>
            <a:r>
              <a:rPr lang="tr-TR" dirty="0"/>
              <a:t>2. Toplantı Notları(06.04.2021)</a:t>
            </a:r>
          </a:p>
          <a:p>
            <a:pPr marL="0" indent="0">
              <a:buNone/>
            </a:pPr>
            <a:r>
              <a:rPr lang="tr-TR" dirty="0" err="1"/>
              <a:t>Veritabanı</a:t>
            </a:r>
            <a:r>
              <a:rPr lang="tr-TR" dirty="0"/>
              <a:t> Tasarımı yapılmaya başlandı(Tam yapılamadı)</a:t>
            </a:r>
          </a:p>
          <a:p>
            <a:pPr marL="0" indent="0">
              <a:buNone/>
            </a:pPr>
            <a:r>
              <a:rPr lang="tr-TR" dirty="0"/>
              <a:t>Osman Tahir Kuzu </a:t>
            </a:r>
            <a:r>
              <a:rPr lang="tr-TR" dirty="0" err="1"/>
              <a:t>veritabanı</a:t>
            </a:r>
            <a:r>
              <a:rPr lang="tr-TR" dirty="0"/>
              <a:t> işlerini görmek için takım arkadaşlarından onay aldı.</a:t>
            </a:r>
          </a:p>
          <a:p>
            <a:r>
              <a:rPr lang="tr-TR" dirty="0"/>
              <a:t>3. Toplantı Notları(10.04.2021)</a:t>
            </a:r>
          </a:p>
          <a:p>
            <a:pPr marL="0" indent="0">
              <a:buNone/>
            </a:pPr>
            <a:r>
              <a:rPr lang="tr-TR" dirty="0"/>
              <a:t>Araştırıp yeniden </a:t>
            </a:r>
            <a:r>
              <a:rPr lang="tr-TR" dirty="0" err="1"/>
              <a:t>Veritabanı</a:t>
            </a:r>
            <a:r>
              <a:rPr lang="tr-TR" dirty="0"/>
              <a:t> için çalışmalar yapıldı.(Büyük ölçüde yapıldı)</a:t>
            </a:r>
          </a:p>
          <a:p>
            <a:pPr marL="0" indent="0">
              <a:buNone/>
            </a:pPr>
            <a:r>
              <a:rPr lang="tr-TR" dirty="0"/>
              <a:t>Osman Tahir Kuzu haricindeki grup üyeleri web tasarımı için araştırmalara başladı. Kendisi ise slayt hazırlamaya başladı.</a:t>
            </a:r>
          </a:p>
          <a:p>
            <a:pPr marL="0" indent="0">
              <a:buNone/>
            </a:pPr>
            <a:r>
              <a:rPr lang="tr-TR" dirty="0"/>
              <a:t>Bir dahaki toplantıya kadar </a:t>
            </a:r>
            <a:r>
              <a:rPr lang="tr-TR" dirty="0" err="1"/>
              <a:t>anasayfa</a:t>
            </a:r>
            <a:r>
              <a:rPr lang="tr-TR" dirty="0"/>
              <a:t> için 2 tane deneme yapıldı. </a:t>
            </a:r>
          </a:p>
          <a:p>
            <a:r>
              <a:rPr lang="tr-TR" dirty="0"/>
              <a:t>4.Toplantı Notları(14.04.2021)</a:t>
            </a:r>
          </a:p>
          <a:p>
            <a:pPr marL="0" indent="0">
              <a:buNone/>
            </a:pPr>
            <a:r>
              <a:rPr lang="tr-TR" dirty="0"/>
              <a:t>Beraber çalışabilmek adına </a:t>
            </a:r>
            <a:r>
              <a:rPr lang="tr-TR" dirty="0" err="1"/>
              <a:t>github</a:t>
            </a:r>
            <a:r>
              <a:rPr lang="tr-TR" dirty="0"/>
              <a:t> reposu oluşturuldu. Kodlar eksik de olsa hepimizin kodlara erişebilmesi için önemli bir adım.</a:t>
            </a:r>
          </a:p>
          <a:p>
            <a:pPr marL="0" indent="0">
              <a:buNone/>
            </a:pPr>
            <a:r>
              <a:rPr lang="tr-TR" dirty="0" err="1"/>
              <a:t>Anasayfanın</a:t>
            </a:r>
            <a:r>
              <a:rPr lang="tr-TR" dirty="0"/>
              <a:t> geliştirilip diğer sayfalar ile </a:t>
            </a:r>
            <a:r>
              <a:rPr lang="tr-TR" dirty="0" err="1"/>
              <a:t>linklenme</a:t>
            </a:r>
            <a:r>
              <a:rPr lang="tr-TR" dirty="0"/>
              <a:t> işlemleri yapılmaya çalışıldı.(Eksik)</a:t>
            </a:r>
          </a:p>
          <a:p>
            <a:pPr marL="0" indent="0">
              <a:buNone/>
            </a:pPr>
            <a:r>
              <a:rPr lang="tr-TR" dirty="0"/>
              <a:t>Web tasarımı aşaması geliştirilmeye çalışıldı. </a:t>
            </a:r>
            <a:r>
              <a:rPr lang="tr-TR" dirty="0" err="1"/>
              <a:t>php</a:t>
            </a:r>
            <a:r>
              <a:rPr lang="tr-TR" dirty="0"/>
              <a:t> ile </a:t>
            </a:r>
            <a:r>
              <a:rPr lang="tr-TR" dirty="0" err="1"/>
              <a:t>mysql</a:t>
            </a:r>
            <a:r>
              <a:rPr lang="tr-TR" dirty="0"/>
              <a:t> bağlantısı ufak çaplı araştırıldı ancak gerekli </a:t>
            </a:r>
            <a:r>
              <a:rPr lang="tr-TR" dirty="0" err="1"/>
              <a:t>dökümantasyon</a:t>
            </a:r>
            <a:r>
              <a:rPr lang="tr-TR" dirty="0"/>
              <a:t> işlemleri yapılmadı.</a:t>
            </a:r>
          </a:p>
        </p:txBody>
      </p:sp>
    </p:spTree>
    <p:extLst>
      <p:ext uri="{BB962C8B-B14F-4D97-AF65-F5344CB8AC3E}">
        <p14:creationId xmlns:p14="http://schemas.microsoft.com/office/powerpoint/2010/main" val="308730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9DED2-4E17-42DA-BDE7-BD4A5D76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Görev Paylaşımı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A916A-219E-4B08-B7A4-5E188FE55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82058"/>
            <a:ext cx="8946541" cy="46663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tr-TR" dirty="0"/>
              <a:t>Başlangıç:</a:t>
            </a:r>
          </a:p>
          <a:p>
            <a:r>
              <a:rPr lang="tr-TR" dirty="0"/>
              <a:t>Genel anlamda herkes bütün görevlerde yer alacak.(Duruma göre değişiklikler olabilir)</a:t>
            </a:r>
          </a:p>
          <a:p>
            <a:pPr marL="0" indent="0">
              <a:buNone/>
            </a:pPr>
            <a:r>
              <a:rPr lang="tr-TR" dirty="0"/>
              <a:t>Yapılanlar:</a:t>
            </a:r>
          </a:p>
          <a:p>
            <a:r>
              <a:rPr lang="tr-TR" dirty="0"/>
              <a:t>Osman Tahir Kuzu </a:t>
            </a:r>
            <a:r>
              <a:rPr lang="tr-TR" dirty="0" err="1"/>
              <a:t>Veritabanı</a:t>
            </a:r>
            <a:r>
              <a:rPr lang="tr-TR" dirty="0"/>
              <a:t> tasarımı, </a:t>
            </a:r>
            <a:r>
              <a:rPr lang="tr-TR" dirty="0" err="1"/>
              <a:t>normalizasyonu</a:t>
            </a:r>
            <a:r>
              <a:rPr lang="tr-TR" dirty="0"/>
              <a:t> işlemleri ile uğraştı.</a:t>
            </a:r>
          </a:p>
          <a:p>
            <a:r>
              <a:rPr lang="tr-TR" dirty="0"/>
              <a:t>Ahmet Telli varlık ilişki diyagramı kısmında ve Web tasarımı kısmında çalıştı.</a:t>
            </a:r>
          </a:p>
          <a:p>
            <a:r>
              <a:rPr lang="tr-TR" dirty="0"/>
              <a:t>Adnan Gökmen Web Tasarımı kısmında çalıştı.</a:t>
            </a:r>
          </a:p>
          <a:p>
            <a:r>
              <a:rPr lang="tr-TR" dirty="0"/>
              <a:t>Asrın Aydın Web Tasarımı kısmında çalıştı.</a:t>
            </a:r>
          </a:p>
          <a:p>
            <a:r>
              <a:rPr lang="tr-TR" dirty="0"/>
              <a:t>Enes Şahin Web Tasarımı kısmında çalıştı.</a:t>
            </a:r>
          </a:p>
          <a:p>
            <a:pPr marL="0" indent="0">
              <a:buNone/>
            </a:pPr>
            <a:r>
              <a:rPr lang="tr-TR" dirty="0"/>
              <a:t>Daha Sonrası için </a:t>
            </a:r>
            <a:r>
              <a:rPr lang="tr-TR" dirty="0">
                <a:sym typeface="Wingdings" panose="05000000000000000000" pitchFamily="2" charset="2"/>
              </a:rPr>
              <a:t>:  (Paylaşım yapılmadı)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Tablolara veri girişi sağlanacak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Web tasarımı için gerekli düzeltmeler ve iyileştirmeler .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İhtiyacımız olan SQL sorgularının tespiti ve uygulama işlemi.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Projenin </a:t>
            </a:r>
            <a:r>
              <a:rPr lang="tr-TR" dirty="0" err="1"/>
              <a:t>Back-end</a:t>
            </a:r>
            <a:r>
              <a:rPr lang="tr-TR" dirty="0"/>
              <a:t> kısmı için araştırma yapılacak. </a:t>
            </a:r>
          </a:p>
          <a:p>
            <a:pPr marL="457200" indent="-457200">
              <a:buFont typeface="+mj-lt"/>
              <a:buAutoNum type="arabicPeriod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1729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DD6BE-BD68-4C13-8E70-E34E95DF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Olması Gereken Varlıklar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25AB9-51A2-4CFD-A0D5-D8E6544C3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Kütüphane	</a:t>
            </a:r>
          </a:p>
          <a:p>
            <a:r>
              <a:rPr lang="tr-TR" dirty="0"/>
              <a:t>Kitaplar</a:t>
            </a:r>
          </a:p>
          <a:p>
            <a:r>
              <a:rPr lang="tr-TR" dirty="0"/>
              <a:t>Üyeler</a:t>
            </a:r>
          </a:p>
          <a:p>
            <a:r>
              <a:rPr lang="tr-TR" dirty="0"/>
              <a:t>Yazarlar</a:t>
            </a:r>
          </a:p>
          <a:p>
            <a:r>
              <a:rPr lang="tr-TR" dirty="0"/>
              <a:t>Kategoriler</a:t>
            </a:r>
          </a:p>
          <a:p>
            <a:r>
              <a:rPr lang="tr-TR" dirty="0"/>
              <a:t>Adresler </a:t>
            </a:r>
          </a:p>
        </p:txBody>
      </p:sp>
    </p:spTree>
    <p:extLst>
      <p:ext uri="{BB962C8B-B14F-4D97-AF65-F5344CB8AC3E}">
        <p14:creationId xmlns:p14="http://schemas.microsoft.com/office/powerpoint/2010/main" val="1518568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4722F-1C0A-41E3-B01F-699B6534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Normalizasyon</a:t>
            </a:r>
            <a:r>
              <a:rPr lang="tr-TR" dirty="0"/>
              <a:t> Öncesi Tablo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8BE288-73E3-45CD-9435-B314DBDB7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3514"/>
            <a:ext cx="10914743" cy="154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79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A1636-FDB3-44D7-BC47-FA556F6B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Başlangıçtaki Varlık </a:t>
            </a:r>
            <a:r>
              <a:rPr lang="tr-TR" dirty="0" err="1"/>
              <a:t>Nitelikteri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D7D02-7E65-4447-AAA2-7C88E013D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Kütüphane</a:t>
            </a:r>
          </a:p>
          <a:p>
            <a:pPr marL="0" indent="0">
              <a:buNone/>
            </a:pPr>
            <a:r>
              <a:rPr lang="tr-TR" dirty="0"/>
              <a:t>-</a:t>
            </a:r>
            <a:r>
              <a:rPr lang="tr-TR" dirty="0" err="1"/>
              <a:t>kutuphane_id</a:t>
            </a:r>
            <a:r>
              <a:rPr lang="tr-TR" dirty="0"/>
              <a:t>, </a:t>
            </a:r>
            <a:r>
              <a:rPr lang="tr-TR" dirty="0" err="1"/>
              <a:t>kutuphaneAd</a:t>
            </a:r>
            <a:r>
              <a:rPr lang="tr-TR" dirty="0"/>
              <a:t>, </a:t>
            </a:r>
            <a:r>
              <a:rPr lang="tr-TR" dirty="0" err="1">
                <a:solidFill>
                  <a:srgbClr val="92D050"/>
                </a:solidFill>
              </a:rPr>
              <a:t>kütüphaneAdres</a:t>
            </a:r>
            <a:endParaRPr lang="tr-TR" dirty="0">
              <a:solidFill>
                <a:srgbClr val="92D050"/>
              </a:solidFill>
            </a:endParaRPr>
          </a:p>
          <a:p>
            <a:r>
              <a:rPr lang="tr-TR" dirty="0"/>
              <a:t>Kitaplar</a:t>
            </a:r>
          </a:p>
          <a:p>
            <a:pPr marL="0" indent="0">
              <a:buNone/>
            </a:pPr>
            <a:r>
              <a:rPr lang="tr-TR" dirty="0"/>
              <a:t>-ISBN, </a:t>
            </a:r>
            <a:r>
              <a:rPr lang="tr-TR" dirty="0" err="1"/>
              <a:t>kitapAdi</a:t>
            </a:r>
            <a:r>
              <a:rPr lang="tr-TR" dirty="0"/>
              <a:t>, </a:t>
            </a:r>
            <a:r>
              <a:rPr lang="tr-TR" dirty="0">
                <a:solidFill>
                  <a:srgbClr val="FFC000"/>
                </a:solidFill>
              </a:rPr>
              <a:t>Yayın bilgileri</a:t>
            </a:r>
          </a:p>
          <a:p>
            <a:pPr marL="0" indent="0">
              <a:buNone/>
            </a:pPr>
            <a:r>
              <a:rPr lang="tr-TR" dirty="0"/>
              <a:t>Üyeler</a:t>
            </a:r>
          </a:p>
          <a:p>
            <a:pPr marL="0" indent="0">
              <a:buNone/>
            </a:pPr>
            <a:r>
              <a:rPr lang="tr-TR" dirty="0"/>
              <a:t>- </a:t>
            </a:r>
            <a:r>
              <a:rPr lang="tr-TR" dirty="0" err="1"/>
              <a:t>uye_id</a:t>
            </a:r>
            <a:r>
              <a:rPr lang="tr-TR" dirty="0"/>
              <a:t>, </a:t>
            </a:r>
            <a:r>
              <a:rPr lang="tr-TR" dirty="0" err="1">
                <a:solidFill>
                  <a:srgbClr val="FFC000"/>
                </a:solidFill>
              </a:rPr>
              <a:t>uyeAdSoyad</a:t>
            </a:r>
            <a:r>
              <a:rPr lang="tr-TR" dirty="0">
                <a:solidFill>
                  <a:srgbClr val="FFC000"/>
                </a:solidFill>
              </a:rPr>
              <a:t>, </a:t>
            </a:r>
            <a:r>
              <a:rPr lang="tr-TR" dirty="0" err="1"/>
              <a:t>telefonNo</a:t>
            </a:r>
            <a:r>
              <a:rPr lang="tr-TR" dirty="0"/>
              <a:t>, </a:t>
            </a:r>
            <a:r>
              <a:rPr lang="tr-TR" dirty="0" err="1"/>
              <a:t>ePosta</a:t>
            </a:r>
            <a:r>
              <a:rPr lang="tr-TR" dirty="0"/>
              <a:t>, </a:t>
            </a:r>
            <a:r>
              <a:rPr lang="tr-TR" dirty="0" err="1">
                <a:solidFill>
                  <a:srgbClr val="92D050"/>
                </a:solidFill>
              </a:rPr>
              <a:t>üyeAdres</a:t>
            </a:r>
            <a:endParaRPr lang="tr-TR" dirty="0">
              <a:solidFill>
                <a:srgbClr val="92D050"/>
              </a:solidFill>
            </a:endParaRPr>
          </a:p>
          <a:p>
            <a:r>
              <a:rPr lang="tr-TR" dirty="0"/>
              <a:t>Yazarlar</a:t>
            </a:r>
          </a:p>
          <a:p>
            <a:pPr>
              <a:buFontTx/>
              <a:buChar char="-"/>
            </a:pPr>
            <a:r>
              <a:rPr lang="tr-TR" dirty="0" err="1"/>
              <a:t>yazar_id</a:t>
            </a:r>
            <a:r>
              <a:rPr lang="tr-TR" dirty="0"/>
              <a:t>, </a:t>
            </a:r>
            <a:r>
              <a:rPr lang="tr-TR" dirty="0" err="1">
                <a:solidFill>
                  <a:srgbClr val="FFC000"/>
                </a:solidFill>
              </a:rPr>
              <a:t>yazarAdSoyad</a:t>
            </a:r>
            <a:endParaRPr lang="tr-TR" dirty="0">
              <a:solidFill>
                <a:srgbClr val="FFC000"/>
              </a:solidFill>
            </a:endParaRPr>
          </a:p>
          <a:p>
            <a:r>
              <a:rPr lang="tr-TR" dirty="0"/>
              <a:t>Kategoriler</a:t>
            </a:r>
          </a:p>
          <a:p>
            <a:pPr>
              <a:buFontTx/>
              <a:buChar char="-"/>
            </a:pPr>
            <a:r>
              <a:rPr lang="tr-TR" dirty="0" err="1"/>
              <a:t>kategori_id</a:t>
            </a:r>
            <a:r>
              <a:rPr lang="tr-TR" dirty="0"/>
              <a:t>, </a:t>
            </a:r>
            <a:r>
              <a:rPr lang="tr-TR" dirty="0" err="1"/>
              <a:t>kategoriAdi</a:t>
            </a:r>
            <a:endParaRPr lang="tr-TR" dirty="0"/>
          </a:p>
          <a:p>
            <a:pPr>
              <a:buFontTx/>
              <a:buChar char="-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6240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7216-D93B-41A9-8DB0-4A174EF9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Normalizasyon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4FD0-63DF-4779-BAF6-3BC5701F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sz="2000" dirty="0"/>
              <a:t>1)Yan yana olan çoklu veriler ayrıştırıldı:</a:t>
            </a:r>
          </a:p>
          <a:p>
            <a:pPr marL="0" indent="0">
              <a:buNone/>
            </a:pPr>
            <a:r>
              <a:rPr lang="tr-TR" sz="2000" dirty="0"/>
              <a:t>	adres bilgileri</a:t>
            </a:r>
            <a:r>
              <a:rPr lang="tr-TR" dirty="0"/>
              <a:t> </a:t>
            </a:r>
            <a:r>
              <a:rPr lang="tr-TR" dirty="0">
                <a:sym typeface="Wingdings" panose="05000000000000000000" pitchFamily="2" charset="2"/>
              </a:rPr>
              <a:t></a:t>
            </a:r>
            <a:r>
              <a:rPr lang="tr-TR" dirty="0"/>
              <a:t>(</a:t>
            </a:r>
            <a:r>
              <a:rPr lang="tr-TR" dirty="0" err="1"/>
              <a:t>adres_id</a:t>
            </a:r>
            <a:r>
              <a:rPr lang="tr-TR" dirty="0"/>
              <a:t>, mahalle, cadde, sokak </a:t>
            </a:r>
            <a:r>
              <a:rPr lang="tr-TR" dirty="0" err="1"/>
              <a:t>binaNo</a:t>
            </a:r>
            <a:r>
              <a:rPr lang="tr-TR" dirty="0"/>
              <a:t>, </a:t>
            </a:r>
            <a:r>
              <a:rPr lang="tr-TR" dirty="0" err="1"/>
              <a:t>postaKodu</a:t>
            </a:r>
            <a:r>
              <a:rPr lang="tr-TR" dirty="0"/>
              <a:t>, ilçe, il</a:t>
            </a:r>
            <a:endParaRPr lang="tr-TR" sz="2000" dirty="0"/>
          </a:p>
          <a:p>
            <a:pPr marL="0" indent="0">
              <a:buNone/>
            </a:pPr>
            <a:r>
              <a:rPr lang="tr-TR" dirty="0"/>
              <a:t>	</a:t>
            </a:r>
            <a:r>
              <a:rPr lang="tr-TR" sz="2000" dirty="0" err="1"/>
              <a:t>üyeAdSoyad</a:t>
            </a:r>
            <a:r>
              <a:rPr lang="tr-TR" dirty="0">
                <a:sym typeface="Wingdings" panose="05000000000000000000" pitchFamily="2" charset="2"/>
              </a:rPr>
              <a:t></a:t>
            </a:r>
            <a:r>
              <a:rPr lang="tr-TR" sz="2000" dirty="0"/>
              <a:t>(</a:t>
            </a:r>
            <a:r>
              <a:rPr lang="tr-TR" sz="2000" dirty="0" err="1"/>
              <a:t>üyeAd</a:t>
            </a:r>
            <a:r>
              <a:rPr lang="tr-TR" sz="2000" dirty="0"/>
              <a:t>, </a:t>
            </a:r>
            <a:r>
              <a:rPr lang="tr-TR" sz="2000" dirty="0" err="1"/>
              <a:t>ÜyeSoyad</a:t>
            </a:r>
            <a:r>
              <a:rPr lang="tr-TR" sz="2000" dirty="0"/>
              <a:t>)</a:t>
            </a:r>
          </a:p>
          <a:p>
            <a:pPr marL="0" indent="0">
              <a:buNone/>
            </a:pPr>
            <a:r>
              <a:rPr lang="tr-TR" dirty="0"/>
              <a:t>	</a:t>
            </a:r>
            <a:r>
              <a:rPr lang="tr-TR" dirty="0" err="1"/>
              <a:t>yazarAdSoyad</a:t>
            </a:r>
            <a:r>
              <a:rPr lang="tr-TR" dirty="0">
                <a:sym typeface="Wingdings" panose="05000000000000000000" pitchFamily="2" charset="2"/>
              </a:rPr>
              <a:t></a:t>
            </a:r>
            <a:r>
              <a:rPr lang="tr-TR" dirty="0"/>
              <a:t>(</a:t>
            </a:r>
            <a:r>
              <a:rPr lang="tr-TR" dirty="0" err="1"/>
              <a:t>yazarAd</a:t>
            </a:r>
            <a:r>
              <a:rPr lang="tr-TR" dirty="0"/>
              <a:t>, </a:t>
            </a:r>
            <a:r>
              <a:rPr lang="tr-TR" dirty="0" err="1"/>
              <a:t>yazarSoyad</a:t>
            </a:r>
            <a:r>
              <a:rPr lang="tr-TR" dirty="0"/>
              <a:t>)</a:t>
            </a:r>
            <a:endParaRPr lang="tr-TR" sz="2000" dirty="0"/>
          </a:p>
          <a:p>
            <a:pPr marL="0" indent="0">
              <a:buNone/>
            </a:pPr>
            <a:r>
              <a:rPr lang="tr-TR" sz="2000" dirty="0"/>
              <a:t>	Yayın bilgileri</a:t>
            </a:r>
            <a:r>
              <a:rPr lang="tr-TR" sz="2000" dirty="0">
                <a:sym typeface="Wingdings" panose="05000000000000000000" pitchFamily="2" charset="2"/>
              </a:rPr>
              <a:t></a:t>
            </a:r>
            <a:r>
              <a:rPr lang="tr-TR" sz="2000" dirty="0"/>
              <a:t>(</a:t>
            </a:r>
            <a:r>
              <a:rPr lang="tr-TR" sz="2000" dirty="0" err="1"/>
              <a:t>yayınEvi</a:t>
            </a:r>
            <a:r>
              <a:rPr lang="tr-TR" sz="2000" dirty="0"/>
              <a:t>, </a:t>
            </a:r>
            <a:r>
              <a:rPr lang="tr-TR" sz="2000" dirty="0" err="1"/>
              <a:t>yayınTarihi</a:t>
            </a:r>
            <a:r>
              <a:rPr lang="tr-TR" sz="2000" dirty="0"/>
              <a:t>)</a:t>
            </a:r>
          </a:p>
          <a:p>
            <a:pPr marL="0" indent="0">
              <a:buNone/>
            </a:pPr>
            <a:r>
              <a:rPr lang="tr-TR" dirty="0"/>
              <a:t>2)Adres niteliği Kütüphane ve Üye tablolarında tekrar ettiği için ayrı bir varlık olarak tanımlanır.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13409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2E447-7EAB-49D4-9E84-BD26C9657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Normalizasyon</a:t>
            </a:r>
            <a:r>
              <a:rPr lang="tr-TR" dirty="0"/>
              <a:t>(DEVAM)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1695-62F3-4931-967C-96E73EAF4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3)Projede olması gereken varlıkların tabloları ayrıldı . Kitap, Üye, Kütüphane, Adres, Kategori, Yazar. Ve baş kısımlarına PK’ler atandı eğer aday yoksa ID niteliği eklendi.</a:t>
            </a:r>
          </a:p>
          <a:p>
            <a:pPr marL="0" indent="0">
              <a:buNone/>
            </a:pPr>
            <a:r>
              <a:rPr lang="tr-TR" dirty="0"/>
              <a:t>	</a:t>
            </a:r>
          </a:p>
          <a:p>
            <a:pPr marL="0" indent="0">
              <a:buNone/>
            </a:pPr>
            <a:r>
              <a:rPr lang="tr-TR" dirty="0"/>
              <a:t>4)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Many</a:t>
            </a:r>
            <a:r>
              <a:rPr lang="tr-TR" dirty="0"/>
              <a:t> ilişkiler sonucu oluşan tablolar: Emanet </a:t>
            </a:r>
            <a:r>
              <a:rPr lang="tr-TR" dirty="0" err="1"/>
              <a:t>KitapKütüphane</a:t>
            </a:r>
            <a:r>
              <a:rPr lang="tr-TR" dirty="0"/>
              <a:t>, </a:t>
            </a:r>
            <a:r>
              <a:rPr lang="tr-TR" dirty="0" err="1"/>
              <a:t>KitapYazar,Kitap</a:t>
            </a:r>
            <a:r>
              <a:rPr lang="tr-TR" dirty="0"/>
              <a:t> Kategori Tabloları oluşturuldu.</a:t>
            </a:r>
          </a:p>
          <a:p>
            <a:pPr marL="0" indent="0">
              <a:buNone/>
            </a:pPr>
            <a:r>
              <a:rPr lang="tr-TR" dirty="0" err="1"/>
              <a:t>KitapKütüphane</a:t>
            </a:r>
            <a:r>
              <a:rPr lang="tr-TR" dirty="0"/>
              <a:t>, </a:t>
            </a:r>
            <a:r>
              <a:rPr lang="tr-TR" dirty="0" err="1"/>
              <a:t>KitapYazar,Kitap</a:t>
            </a:r>
            <a:r>
              <a:rPr lang="tr-TR" dirty="0"/>
              <a:t> Kategori Tablolarına ilgili </a:t>
            </a:r>
            <a:r>
              <a:rPr lang="tr-TR" dirty="0" err="1"/>
              <a:t>foreign</a:t>
            </a:r>
            <a:r>
              <a:rPr lang="tr-TR" dirty="0"/>
              <a:t> </a:t>
            </a:r>
            <a:r>
              <a:rPr lang="tr-TR" dirty="0" err="1"/>
              <a:t>key’ler</a:t>
            </a:r>
            <a:r>
              <a:rPr lang="tr-TR" dirty="0"/>
              <a:t> atandı. Ayriyeten </a:t>
            </a:r>
            <a:r>
              <a:rPr lang="tr-TR" dirty="0" err="1"/>
              <a:t>KitapKütüphane</a:t>
            </a:r>
            <a:r>
              <a:rPr lang="tr-TR" dirty="0"/>
              <a:t> tablosuna adet niteliği eklendi. </a:t>
            </a:r>
          </a:p>
          <a:p>
            <a:pPr marL="0" indent="0">
              <a:buNone/>
            </a:pPr>
            <a:r>
              <a:rPr lang="tr-TR" dirty="0"/>
              <a:t>Emanet tablosu için Üye, Kitap,  Kütüphane tablolarından </a:t>
            </a:r>
            <a:r>
              <a:rPr lang="tr-TR" dirty="0" err="1"/>
              <a:t>foreign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alındı ve </a:t>
            </a:r>
            <a:r>
              <a:rPr lang="tr-TR" dirty="0" err="1"/>
              <a:t>emanetTarihi</a:t>
            </a:r>
            <a:r>
              <a:rPr lang="tr-TR" dirty="0"/>
              <a:t>, </a:t>
            </a:r>
            <a:r>
              <a:rPr lang="tr-TR" dirty="0" err="1"/>
              <a:t>teslimTarihi</a:t>
            </a:r>
            <a:r>
              <a:rPr lang="tr-TR" dirty="0"/>
              <a:t> nitelikleri eklendi.</a:t>
            </a:r>
          </a:p>
        </p:txBody>
      </p:sp>
    </p:spTree>
    <p:extLst>
      <p:ext uri="{BB962C8B-B14F-4D97-AF65-F5344CB8AC3E}">
        <p14:creationId xmlns:p14="http://schemas.microsoft.com/office/powerpoint/2010/main" val="24219025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3750</TotalTime>
  <Words>1397</Words>
  <Application>Microsoft Office PowerPoint</Application>
  <PresentationFormat>Widescreen</PresentationFormat>
  <Paragraphs>160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Wingdings 3</vt:lpstr>
      <vt:lpstr>Ion</vt:lpstr>
      <vt:lpstr>Kütüphane Otomasyonu</vt:lpstr>
      <vt:lpstr>Yapılacaklar Listesi: </vt:lpstr>
      <vt:lpstr>Toplantı Notları</vt:lpstr>
      <vt:lpstr>Görev Paylaşımı </vt:lpstr>
      <vt:lpstr>Olması Gereken Varlıklar</vt:lpstr>
      <vt:lpstr>Normalizasyon Öncesi Tablo</vt:lpstr>
      <vt:lpstr>Başlangıçtaki Varlık Nitelikteri</vt:lpstr>
      <vt:lpstr>Normalizasyon</vt:lpstr>
      <vt:lpstr>Normalizasyon(DEVAM)</vt:lpstr>
      <vt:lpstr>PowerPoint Presentation</vt:lpstr>
      <vt:lpstr>Normalizasyon Sonrası Varlıklar ve Nitelikteri</vt:lpstr>
      <vt:lpstr>Normalizasyon Sonrası İlişkiler ve Nitelikleri</vt:lpstr>
      <vt:lpstr>Varlıklar Arası İlişkiler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MySQL’de tasarım için geçiş aşaması</vt:lpstr>
      <vt:lpstr>PowerPoint Presentation</vt:lpstr>
      <vt:lpstr>Web Tasarımı Çalışmaları</vt:lpstr>
      <vt:lpstr>PowerPoint Presentation</vt:lpstr>
      <vt:lpstr>PowerPoint Presentation</vt:lpstr>
      <vt:lpstr>Üye giriş ekranı için deneme</vt:lpstr>
      <vt:lpstr>Şu Andaki Anasayfa (bkz)</vt:lpstr>
      <vt:lpstr>Yapılacaklar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Kütüphane Otomasyonu</dc:title>
  <dc:creator>osman tahir kuzu</dc:creator>
  <cp:lastModifiedBy>osman tahir kuzu</cp:lastModifiedBy>
  <cp:revision>86</cp:revision>
  <dcterms:created xsi:type="dcterms:W3CDTF">2021-04-10T16:21:29Z</dcterms:created>
  <dcterms:modified xsi:type="dcterms:W3CDTF">2021-04-15T04:58:23Z</dcterms:modified>
</cp:coreProperties>
</file>